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8"/>
  </p:notesMasterIdLst>
  <p:sldIdLst>
    <p:sldId id="257" r:id="rId2"/>
    <p:sldId id="964" r:id="rId3"/>
    <p:sldId id="982" r:id="rId4"/>
    <p:sldId id="956" r:id="rId5"/>
    <p:sldId id="978" r:id="rId6"/>
    <p:sldId id="980" r:id="rId7"/>
    <p:sldId id="981" r:id="rId8"/>
    <p:sldId id="959" r:id="rId9"/>
    <p:sldId id="960" r:id="rId10"/>
    <p:sldId id="961" r:id="rId11"/>
    <p:sldId id="958" r:id="rId12"/>
    <p:sldId id="962" r:id="rId13"/>
    <p:sldId id="909" r:id="rId14"/>
    <p:sldId id="910" r:id="rId15"/>
    <p:sldId id="911" r:id="rId16"/>
    <p:sldId id="912" r:id="rId17"/>
    <p:sldId id="913" r:id="rId18"/>
    <p:sldId id="914" r:id="rId19"/>
    <p:sldId id="915" r:id="rId20"/>
    <p:sldId id="916" r:id="rId21"/>
    <p:sldId id="917" r:id="rId22"/>
    <p:sldId id="918" r:id="rId23"/>
    <p:sldId id="919" r:id="rId24"/>
    <p:sldId id="920" r:id="rId25"/>
    <p:sldId id="922" r:id="rId26"/>
    <p:sldId id="923" r:id="rId27"/>
    <p:sldId id="924" r:id="rId28"/>
    <p:sldId id="925" r:id="rId29"/>
    <p:sldId id="926" r:id="rId30"/>
    <p:sldId id="927" r:id="rId31"/>
    <p:sldId id="928" r:id="rId32"/>
    <p:sldId id="929" r:id="rId33"/>
    <p:sldId id="930" r:id="rId34"/>
    <p:sldId id="931" r:id="rId35"/>
    <p:sldId id="932" r:id="rId36"/>
    <p:sldId id="933" r:id="rId37"/>
    <p:sldId id="934" r:id="rId38"/>
    <p:sldId id="966" r:id="rId39"/>
    <p:sldId id="967" r:id="rId40"/>
    <p:sldId id="968" r:id="rId41"/>
    <p:sldId id="969" r:id="rId42"/>
    <p:sldId id="970" r:id="rId43"/>
    <p:sldId id="971" r:id="rId44"/>
    <p:sldId id="972" r:id="rId45"/>
    <p:sldId id="973" r:id="rId46"/>
    <p:sldId id="974" r:id="rId47"/>
    <p:sldId id="937" r:id="rId48"/>
    <p:sldId id="983" r:id="rId49"/>
    <p:sldId id="939" r:id="rId50"/>
    <p:sldId id="940" r:id="rId51"/>
    <p:sldId id="941" r:id="rId52"/>
    <p:sldId id="942" r:id="rId53"/>
    <p:sldId id="943" r:id="rId54"/>
    <p:sldId id="944" r:id="rId55"/>
    <p:sldId id="945" r:id="rId56"/>
    <p:sldId id="957" r:id="rId57"/>
    <p:sldId id="984" r:id="rId58"/>
    <p:sldId id="947" r:id="rId59"/>
    <p:sldId id="948" r:id="rId60"/>
    <p:sldId id="950" r:id="rId61"/>
    <p:sldId id="951" r:id="rId62"/>
    <p:sldId id="952" r:id="rId63"/>
    <p:sldId id="953" r:id="rId64"/>
    <p:sldId id="954" r:id="rId65"/>
    <p:sldId id="965" r:id="rId66"/>
    <p:sldId id="901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3C3C3C"/>
    <a:srgbClr val="50505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8530-FA70-466B-A92D-42BAEA139F1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9FF3C-7111-4713-B058-2B84BB39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952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426615-B5F7-48FA-B3E6-C728F086742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57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096F29-F946-436A-8460-9ABE207C5C60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0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78068-ED93-4428-9CEE-9C213D6868CA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􀁑 Basic ideas</a:t>
            </a:r>
          </a:p>
          <a:p>
            <a:r>
              <a:rPr lang="en-US" dirty="0"/>
              <a:t>• A line is represented as . Every line in the image corresponds</a:t>
            </a:r>
          </a:p>
          <a:p>
            <a:r>
              <a:rPr lang="en-US" dirty="0"/>
              <a:t>to a point in the parameter space</a:t>
            </a:r>
          </a:p>
          <a:p>
            <a:r>
              <a:rPr lang="en-US" dirty="0"/>
              <a:t>• Every point in the image domain corresponds to a line in the parameter</a:t>
            </a:r>
          </a:p>
          <a:p>
            <a:r>
              <a:rPr lang="en-US" dirty="0"/>
              <a:t>space (why ? Fix (x,y), (</a:t>
            </a:r>
            <a:r>
              <a:rPr lang="en-US" dirty="0" err="1"/>
              <a:t>m,n</a:t>
            </a:r>
            <a:r>
              <a:rPr lang="en-US" dirty="0"/>
              <a:t>) can change on the line . In other</a:t>
            </a:r>
          </a:p>
          <a:p>
            <a:r>
              <a:rPr lang="en-US" dirty="0"/>
              <a:t>words, for all the lines passing through (x,y) in the image space, their</a:t>
            </a:r>
          </a:p>
          <a:p>
            <a:r>
              <a:rPr lang="en-US" dirty="0"/>
              <a:t>parameters form a line in the parameter space)</a:t>
            </a:r>
          </a:p>
          <a:p>
            <a:r>
              <a:rPr lang="en-US" dirty="0"/>
              <a:t>• Points along a line in the space correspond to lines passing through the</a:t>
            </a:r>
          </a:p>
          <a:p>
            <a:r>
              <a:rPr lang="en-US" dirty="0"/>
              <a:t>same point in the parameter space (why 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1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C833BA-FE9C-4849-B1DD-792FC6F09BFA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􀁑 Basic ideas</a:t>
            </a:r>
          </a:p>
          <a:p>
            <a:r>
              <a:rPr lang="en-US" dirty="0"/>
              <a:t>• A line is represented as . Every line in the image corresponds</a:t>
            </a:r>
          </a:p>
          <a:p>
            <a:r>
              <a:rPr lang="en-US" dirty="0"/>
              <a:t>to a point in the parameter space</a:t>
            </a:r>
          </a:p>
          <a:p>
            <a:r>
              <a:rPr lang="en-US" dirty="0"/>
              <a:t>• Every point in the image domain corresponds to a line in the parameter</a:t>
            </a:r>
          </a:p>
          <a:p>
            <a:r>
              <a:rPr lang="en-US" dirty="0"/>
              <a:t>space (why ? Fix (x,y), (</a:t>
            </a:r>
            <a:r>
              <a:rPr lang="en-US" dirty="0" err="1"/>
              <a:t>m,n</a:t>
            </a:r>
            <a:r>
              <a:rPr lang="en-US" dirty="0"/>
              <a:t>) can change on the line . In other</a:t>
            </a:r>
          </a:p>
          <a:p>
            <a:r>
              <a:rPr lang="en-US" dirty="0"/>
              <a:t>words, for all the lines passing through (x,y) in the image space, their</a:t>
            </a:r>
          </a:p>
          <a:p>
            <a:r>
              <a:rPr lang="en-US" dirty="0"/>
              <a:t>parameters form a line in the parameter space)</a:t>
            </a:r>
          </a:p>
          <a:p>
            <a:r>
              <a:rPr lang="en-US" dirty="0"/>
              <a:t>• Points along a line in the space correspond to lines passing through the</a:t>
            </a:r>
          </a:p>
          <a:p>
            <a:r>
              <a:rPr lang="en-US" dirty="0"/>
              <a:t>same point in the parameter space (why 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36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BAB9DD-3AB1-4AB0-A8A3-1E278AB587F4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􀁑 Basic ideas</a:t>
            </a:r>
          </a:p>
          <a:p>
            <a:r>
              <a:rPr lang="en-US" dirty="0"/>
              <a:t>• A line is represented as . Every line in the image corresponds</a:t>
            </a:r>
          </a:p>
          <a:p>
            <a:r>
              <a:rPr lang="en-US" dirty="0"/>
              <a:t>to a point in the parameter space</a:t>
            </a:r>
          </a:p>
          <a:p>
            <a:r>
              <a:rPr lang="en-US" dirty="0"/>
              <a:t>• Every point in the image domain corresponds to a line in the parameter</a:t>
            </a:r>
          </a:p>
          <a:p>
            <a:r>
              <a:rPr lang="en-US" dirty="0"/>
              <a:t>space (why ? Fix (x,y), (</a:t>
            </a:r>
            <a:r>
              <a:rPr lang="en-US" dirty="0" err="1"/>
              <a:t>m,n</a:t>
            </a:r>
            <a:r>
              <a:rPr lang="en-US" dirty="0"/>
              <a:t>) can change on the line . In other</a:t>
            </a:r>
          </a:p>
          <a:p>
            <a:r>
              <a:rPr lang="en-US" dirty="0"/>
              <a:t>words, for all the lines passing through (x,y) in the image space, their</a:t>
            </a:r>
          </a:p>
          <a:p>
            <a:r>
              <a:rPr lang="en-US" dirty="0"/>
              <a:t>parameters form a line in the parameter space)</a:t>
            </a:r>
          </a:p>
          <a:p>
            <a:r>
              <a:rPr lang="en-US" dirty="0"/>
              <a:t>• Points along a line in the space correspond to lines passing through the</a:t>
            </a:r>
          </a:p>
          <a:p>
            <a:r>
              <a:rPr lang="en-US" dirty="0"/>
              <a:t>same point in the parameter space (why 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93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C52745-2203-4836-98DA-E8D8D3C18AD1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Figure 15.1, top half.  Note that most points in the vote array are very dark, because they</a:t>
            </a:r>
          </a:p>
          <a:p>
            <a:r>
              <a:rPr lang="en-US"/>
              <a:t>get only one vote.</a:t>
            </a:r>
          </a:p>
        </p:txBody>
      </p:sp>
    </p:spTree>
    <p:extLst>
      <p:ext uri="{BB962C8B-B14F-4D97-AF65-F5344CB8AC3E}">
        <p14:creationId xmlns:p14="http://schemas.microsoft.com/office/powerpoint/2010/main" val="3522788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8BAB5-E73D-4B86-ABF4-67E76C87BFF0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This is 15.1 lower half</a:t>
            </a:r>
          </a:p>
        </p:txBody>
      </p:sp>
    </p:spTree>
    <p:extLst>
      <p:ext uri="{BB962C8B-B14F-4D97-AF65-F5344CB8AC3E}">
        <p14:creationId xmlns:p14="http://schemas.microsoft.com/office/powerpoint/2010/main" val="2656294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393315-43C0-4A35-AA55-A6E520376B19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15.2; main point is that lots of noise can lead to large peaks in the array</a:t>
            </a:r>
          </a:p>
        </p:txBody>
      </p:sp>
    </p:spTree>
    <p:extLst>
      <p:ext uri="{BB962C8B-B14F-4D97-AF65-F5344CB8AC3E}">
        <p14:creationId xmlns:p14="http://schemas.microsoft.com/office/powerpoint/2010/main" val="2838037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585737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92693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333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590538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844677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7A68ADE-D0CF-4841-A44D-BCC2957125A2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756832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77799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39579042-ABAB-42FC-ADC9-9CBC67D14FFA}" type="slidenum">
              <a:rPr lang="en-US">
                <a:solidFill>
                  <a:prstClr val="black"/>
                </a:solidFill>
                <a:latin typeface="Arial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 wrap="none" anchor="ctr"/>
          <a:lstStyle/>
          <a:p>
            <a:pPr eaLnBrk="1" hangingPunct="1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3143236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19981008-ADBE-4873-AE9D-D0F1866C4705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4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186605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A1F162F4-B372-41D2-8526-B17C4CC57920}" type="slidenum">
              <a:rPr lang="en-US" sz="1200" b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2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 376 Lecture 8 Fitting</a:t>
            </a:r>
          </a:p>
        </p:txBody>
      </p:sp>
    </p:spTree>
    <p:extLst>
      <p:ext uri="{BB962C8B-B14F-4D97-AF65-F5344CB8AC3E}">
        <p14:creationId xmlns:p14="http://schemas.microsoft.com/office/powerpoint/2010/main" val="2127751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C71030-AC51-4A09-A25E-5FA357B75AFA}" type="slidenum">
              <a:rPr lang="en-US"/>
              <a:pPr/>
              <a:t>49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give you an intuition of what is going on. Suppose we have the standard line fitting problem in presence of outliers.</a:t>
            </a:r>
          </a:p>
          <a:p>
            <a:r>
              <a:rPr lang="en-US"/>
              <a:t>We can formulate this problem as follows: want to find the best partition of points in inlier set and outlier set such that…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objective consists of adjusting the parameters of a model function so as to best fit a data set. </a:t>
            </a:r>
          </a:p>
          <a:p>
            <a:r>
              <a:rPr lang="en-US"/>
              <a:t>"best" is defined by a function f that needs to be minimized.</a:t>
            </a:r>
          </a:p>
          <a:p>
            <a:endParaRPr lang="en-US"/>
          </a:p>
          <a:p>
            <a:r>
              <a:rPr lang="en-US"/>
              <a:t>Such that the best parameter of fitting the line give rise to a residual error lower that delta</a:t>
            </a:r>
          </a:p>
          <a:p>
            <a:endParaRPr lang="en-US"/>
          </a:p>
          <a:p>
            <a:r>
              <a:rPr lang="en-US"/>
              <a:t>as when the sum, </a:t>
            </a:r>
            <a:r>
              <a:rPr lang="en-US" i="1"/>
              <a:t>S</a:t>
            </a:r>
            <a:r>
              <a:rPr lang="en-US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2981403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D1A7C6-64BD-4260-B379-19E577421018}" type="slidenum">
              <a:rPr lang="en-US"/>
              <a:pPr/>
              <a:t>50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give you an intuition of what is going on. Suppose we have the standard line fitting problem in presence of outliers.</a:t>
            </a:r>
          </a:p>
          <a:p>
            <a:r>
              <a:rPr lang="en-US"/>
              <a:t>We can formulate this problem as follows: want to find the best partition of points in inlier set and outlier set such that…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objective consists of adjusting the parameters of a model function so as to best fit a data set. </a:t>
            </a:r>
          </a:p>
          <a:p>
            <a:r>
              <a:rPr lang="en-US"/>
              <a:t>"best" is defined by a function f that needs to be minimized.</a:t>
            </a:r>
          </a:p>
          <a:p>
            <a:endParaRPr lang="en-US"/>
          </a:p>
          <a:p>
            <a:r>
              <a:rPr lang="en-US"/>
              <a:t>Such that the best parameter of fitting the line give rise to a residual error lower that delta</a:t>
            </a:r>
          </a:p>
          <a:p>
            <a:endParaRPr lang="en-US"/>
          </a:p>
          <a:p>
            <a:r>
              <a:rPr lang="en-US"/>
              <a:t>as when the sum, </a:t>
            </a:r>
            <a:r>
              <a:rPr lang="en-US" i="1"/>
              <a:t>S</a:t>
            </a:r>
            <a:r>
              <a:rPr lang="en-US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2809696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168155-4F81-4408-A7FC-EA1CD92B6B85}" type="slidenum">
              <a:rPr lang="en-US"/>
              <a:pPr/>
              <a:t>51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give you an intuition of what is going on. Suppose we have the standard line fitting problem in presence of outliers.</a:t>
            </a:r>
          </a:p>
          <a:p>
            <a:r>
              <a:rPr lang="en-US"/>
              <a:t>We can formulate this problem as follows: want to find the best partition of points in inlier set and outlier set such that…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objective consists of adjusting the parameters of a model function so as to best fit a data set. </a:t>
            </a:r>
          </a:p>
          <a:p>
            <a:r>
              <a:rPr lang="en-US"/>
              <a:t>"best" is defined by a function f that needs to be minimized.</a:t>
            </a:r>
          </a:p>
          <a:p>
            <a:endParaRPr lang="en-US"/>
          </a:p>
          <a:p>
            <a:r>
              <a:rPr lang="en-US"/>
              <a:t>Such that the best parameter of fitting the line give rise to a residual error lower that delta</a:t>
            </a:r>
          </a:p>
          <a:p>
            <a:endParaRPr lang="en-US"/>
          </a:p>
          <a:p>
            <a:r>
              <a:rPr lang="en-US"/>
              <a:t>as when the sum, </a:t>
            </a:r>
            <a:r>
              <a:rPr lang="en-US" i="1"/>
              <a:t>S</a:t>
            </a:r>
            <a:r>
              <a:rPr lang="en-US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385423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2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9CE023-128E-4856-BCB6-506FF27BFF96}" type="slidenum">
              <a:rPr lang="en-US"/>
              <a:pPr/>
              <a:t>52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give you an intuition of what is going on. Suppose we have the standard line fitting problem in presence of outliers.</a:t>
            </a:r>
          </a:p>
          <a:p>
            <a:r>
              <a:rPr lang="en-US"/>
              <a:t>We can formulate this problem as follows: want to find the best partition of points in inlier set and outlier set such that…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objective consists of adjusting the parameters of a model function so as to best fit a data set. </a:t>
            </a:r>
          </a:p>
          <a:p>
            <a:r>
              <a:rPr lang="en-US"/>
              <a:t>"best" is defined by a function f that needs to be minimized.</a:t>
            </a:r>
          </a:p>
          <a:p>
            <a:endParaRPr lang="en-US"/>
          </a:p>
          <a:p>
            <a:r>
              <a:rPr lang="en-US"/>
              <a:t>Such that the best parameter of fitting the line give rise to a residual error lower that delta</a:t>
            </a:r>
          </a:p>
          <a:p>
            <a:endParaRPr lang="en-US"/>
          </a:p>
          <a:p>
            <a:r>
              <a:rPr lang="en-US"/>
              <a:t>as when the sum, </a:t>
            </a:r>
            <a:r>
              <a:rPr lang="en-US" i="1"/>
              <a:t>S</a:t>
            </a:r>
            <a:r>
              <a:rPr lang="en-US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4197525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6C0EBD-25A8-4D2D-84D6-A0B57D3202AA}" type="slidenum">
              <a:rPr lang="en-US"/>
              <a:pPr/>
              <a:t>53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you an intuition of what is going on. Suppose we have the standard line fitting problem in presence of outliers.</a:t>
            </a:r>
          </a:p>
          <a:p>
            <a:r>
              <a:rPr lang="en-US" dirty="0"/>
              <a:t>We can formulate this problem as follows: want to find the best partition of points in </a:t>
            </a:r>
            <a:r>
              <a:rPr lang="en-US" dirty="0" err="1"/>
              <a:t>inlier</a:t>
            </a:r>
            <a:r>
              <a:rPr lang="en-US" dirty="0"/>
              <a:t> set and outlier set such that…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objective consists of adjusting the parameters of a model function so as to best fit a data set. </a:t>
            </a:r>
          </a:p>
          <a:p>
            <a:r>
              <a:rPr lang="en-US" dirty="0"/>
              <a:t>"best" is defined by a function f that needs to be minimized.</a:t>
            </a:r>
          </a:p>
          <a:p>
            <a:endParaRPr lang="en-US" dirty="0"/>
          </a:p>
          <a:p>
            <a:r>
              <a:rPr lang="en-US" dirty="0"/>
              <a:t>Such that the best parameter of fitting the line give rise to a residual error lower that delta</a:t>
            </a:r>
          </a:p>
          <a:p>
            <a:endParaRPr lang="en-US" dirty="0"/>
          </a:p>
          <a:p>
            <a:r>
              <a:rPr lang="en-US" dirty="0"/>
              <a:t>as when the sum, </a:t>
            </a:r>
            <a:r>
              <a:rPr lang="en-US" i="1" dirty="0"/>
              <a:t>S</a:t>
            </a:r>
            <a:r>
              <a:rPr lang="en-US" dirty="0"/>
              <a:t>, of squared residuals </a:t>
            </a:r>
          </a:p>
        </p:txBody>
      </p:sp>
    </p:spTree>
    <p:extLst>
      <p:ext uri="{BB962C8B-B14F-4D97-AF65-F5344CB8AC3E}">
        <p14:creationId xmlns:p14="http://schemas.microsoft.com/office/powerpoint/2010/main" val="3856578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756533-F005-4B55-94F1-56B3E59B39F3}" type="slidenum">
              <a:rPr lang="en-US"/>
              <a:pPr/>
              <a:t>54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7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C8189C-7CCD-4A78-AD11-AD83AFE1634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79963" cy="3584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9325" y="4540250"/>
            <a:ext cx="5384800" cy="4379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3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5C1D1-4C9F-4402-ACFE-C02D5EC3E40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3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5893F9-9E6E-47B4-B8FE-0A59E02EFF9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3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0CF905-B841-496A-B875-C57F48F094A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0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A0B85-EA4F-45E7-BE3E-08F52E0DBB0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8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5F3BC5-00F7-4DAC-A736-B2A3AE20019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4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F9DED-C3AA-40F6-ACE9-AC54436C1C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29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4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4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6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BA3B8-9D41-44E7-997B-62F0684C1FF0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0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46.png"/><Relationship Id="rId7" Type="http://schemas.openxmlformats.org/officeDocument/2006/relationships/image" Target="../media/image4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mathworld.wolfram.com/Point-LineDistance2-Dimensional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5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forms/M3doSipFooi36tt9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57.wmf"/><Relationship Id="rId3" Type="http://schemas.openxmlformats.org/officeDocument/2006/relationships/oleObject" Target="../embeddings/oleObject17.bin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21.bin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8.wmf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6.wmf"/><Relationship Id="rId5" Type="http://schemas.openxmlformats.org/officeDocument/2006/relationships/image" Target="../media/image52.png"/><Relationship Id="rId15" Type="http://schemas.openxmlformats.org/officeDocument/2006/relationships/oleObject" Target="../embeddings/oleObject22.bin"/><Relationship Id="rId10" Type="http://schemas.openxmlformats.org/officeDocument/2006/relationships/oleObject" Target="../embeddings/oleObject20.bin"/><Relationship Id="rId4" Type="http://schemas.openxmlformats.org/officeDocument/2006/relationships/image" Target="../media/image51.wmf"/><Relationship Id="rId9" Type="http://schemas.openxmlformats.org/officeDocument/2006/relationships/image" Target="../media/image55.wmf"/><Relationship Id="rId14" Type="http://schemas.openxmlformats.org/officeDocument/2006/relationships/hyperlink" Target="http://en.wikipedia.org/wiki/Rayleigh_quotien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66.wmf"/><Relationship Id="rId2" Type="http://schemas.openxmlformats.org/officeDocument/2006/relationships/oleObject" Target="../embeddings/oleObject23.bin"/><Relationship Id="rId16" Type="http://schemas.openxmlformats.org/officeDocument/2006/relationships/oleObject" Target="../embeddings/oleObject30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29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w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wmf"/><Relationship Id="rId1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1.wmf"/><Relationship Id="rId10" Type="http://schemas.openxmlformats.org/officeDocument/2006/relationships/oleObject" Target="../embeddings/oleObject33.bin"/><Relationship Id="rId9" Type="http://schemas.openxmlformats.org/officeDocument/2006/relationships/image" Target="../media/image118.png"/><Relationship Id="rId14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37.bin"/><Relationship Id="rId10" Type="http://schemas.openxmlformats.org/officeDocument/2006/relationships/oleObject" Target="../embeddings/oleObject40.bin"/><Relationship Id="rId4" Type="http://schemas.openxmlformats.org/officeDocument/2006/relationships/image" Target="../media/image73.wmf"/><Relationship Id="rId9" Type="http://schemas.openxmlformats.org/officeDocument/2006/relationships/oleObject" Target="../embeddings/oleObject3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oleObject" Target="../embeddings/oleObject41.bin"/><Relationship Id="rId7" Type="http://schemas.openxmlformats.org/officeDocument/2006/relationships/image" Target="../media/image8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85.png"/><Relationship Id="rId4" Type="http://schemas.openxmlformats.org/officeDocument/2006/relationships/image" Target="../media/image84.wmf"/><Relationship Id="rId9" Type="http://schemas.openxmlformats.org/officeDocument/2006/relationships/image" Target="../media/image87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oleObject" Target="../embeddings/oleObject1.bin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8.png"/><Relationship Id="rId4" Type="http://schemas.openxmlformats.org/officeDocument/2006/relationships/image" Target="../media/image8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5.png"/><Relationship Id="rId4" Type="http://schemas.openxmlformats.org/officeDocument/2006/relationships/image" Target="../media/image8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cal-network.org/challenges/VOC/pubs/leibe04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oleObject" Target="../embeddings/oleObject48.bin"/><Relationship Id="rId4" Type="http://schemas.openxmlformats.org/officeDocument/2006/relationships/image" Target="../media/image9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ascal-network.org/challenges/VOC/pubs/leibe04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oleObject" Target="../embeddings/oleObject4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4.png"/><Relationship Id="rId19" Type="http://schemas.openxmlformats.org/officeDocument/2006/relationships/oleObject" Target="../embeddings/oleObject5.bin"/><Relationship Id="rId4" Type="http://schemas.openxmlformats.org/officeDocument/2006/relationships/image" Target="../media/image8.wmf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97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97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wmf"/><Relationship Id="rId4" Type="http://schemas.openxmlformats.org/officeDocument/2006/relationships/image" Target="../media/image23.png"/><Relationship Id="rId9" Type="http://schemas.openxmlformats.org/officeDocument/2006/relationships/oleObject" Target="../embeddings/oleObject6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05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5.wmf"/><Relationship Id="rId18" Type="http://schemas.openxmlformats.org/officeDocument/2006/relationships/image" Target="../media/image38.png"/><Relationship Id="rId3" Type="http://schemas.openxmlformats.org/officeDocument/2006/relationships/tags" Target="../tags/tag3.xml"/><Relationship Id="rId21" Type="http://schemas.openxmlformats.org/officeDocument/2006/relationships/image" Target="../media/image41.png"/><Relationship Id="rId7" Type="http://schemas.openxmlformats.org/officeDocument/2006/relationships/tags" Target="../tags/tag7.xml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37.wmf"/><Relationship Id="rId2" Type="http://schemas.openxmlformats.org/officeDocument/2006/relationships/tags" Target="../tags/tag2.xml"/><Relationship Id="rId16" Type="http://schemas.openxmlformats.org/officeDocument/2006/relationships/oleObject" Target="../embeddings/oleObject9.bin"/><Relationship Id="rId20" Type="http://schemas.openxmlformats.org/officeDocument/2006/relationships/image" Target="../media/image4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4.png"/><Relationship Id="rId5" Type="http://schemas.openxmlformats.org/officeDocument/2006/relationships/tags" Target="../tags/tag5.xml"/><Relationship Id="rId15" Type="http://schemas.openxmlformats.org/officeDocument/2006/relationships/image" Target="../media/image36.wmf"/><Relationship Id="rId10" Type="http://schemas.openxmlformats.org/officeDocument/2006/relationships/image" Target="../media/image33.png"/><Relationship Id="rId19" Type="http://schemas.openxmlformats.org/officeDocument/2006/relationships/image" Target="../media/image39.png"/><Relationship Id="rId4" Type="http://schemas.openxmlformats.org/officeDocument/2006/relationships/tags" Target="../tags/tag4.xml"/><Relationship Id="rId9" Type="http://schemas.openxmlformats.org/officeDocument/2006/relationships/image" Target="../media/image32.png"/><Relationship Id="rId1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169" y="438086"/>
            <a:ext cx="8022596" cy="1051169"/>
          </a:xfrm>
        </p:spPr>
        <p:txBody>
          <a:bodyPr>
            <a:noAutofit/>
          </a:bodyPr>
          <a:lstStyle/>
          <a:p>
            <a:r>
              <a:rPr lang="en-US" sz="4400" dirty="0"/>
              <a:t>Fitting and Alignment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69" y="5478912"/>
            <a:ext cx="8135017" cy="987726"/>
          </a:xfrm>
        </p:spPr>
        <p:txBody>
          <a:bodyPr>
            <a:noAutofit/>
          </a:bodyPr>
          <a:lstStyle/>
          <a:p>
            <a:r>
              <a:rPr lang="en-US" sz="2800" dirty="0"/>
              <a:t>Computer Vision</a:t>
            </a:r>
          </a:p>
          <a:p>
            <a:r>
              <a:rPr lang="en-US" sz="2800" dirty="0"/>
              <a:t>Jia-Bin Huang, Virginia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6295730" y="6581001"/>
            <a:ext cx="2894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Many slides from S. </a:t>
            </a:r>
            <a:r>
              <a:rPr lang="en-US" sz="1200" dirty="0" err="1"/>
              <a:t>Lazebnik</a:t>
            </a:r>
            <a:r>
              <a:rPr lang="en-US" sz="1200" dirty="0"/>
              <a:t>  and D. Hoiem</a:t>
            </a:r>
          </a:p>
        </p:txBody>
      </p:sp>
      <p:pic>
        <p:nvPicPr>
          <p:cNvPr id="98306" name="Picture 2" descr="https://filebox.ece.vt.edu/~jbhuang/teaching/ece5554-4554/fa16/images/fit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23" y="1672639"/>
            <a:ext cx="3622888" cy="36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3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03" name="Group 2"/>
          <p:cNvGrpSpPr>
            <a:grpSpLocks/>
          </p:cNvGrpSpPr>
          <p:nvPr/>
        </p:nvGrpSpPr>
        <p:grpSpPr bwMode="auto">
          <a:xfrm>
            <a:off x="5221288" y="4884738"/>
            <a:ext cx="3609975" cy="1203325"/>
            <a:chOff x="3289" y="3273"/>
            <a:chExt cx="2274" cy="758"/>
          </a:xfrm>
        </p:grpSpPr>
        <p:sp>
          <p:nvSpPr>
            <p:cNvPr id="25647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8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I</a:t>
              </a:r>
            </a:p>
          </p:txBody>
        </p:sp>
      </p:grpSp>
      <p:grpSp>
        <p:nvGrpSpPr>
          <p:cNvPr id="25604" name="Group 5"/>
          <p:cNvGrpSpPr>
            <a:grpSpLocks/>
          </p:cNvGrpSpPr>
          <p:nvPr/>
        </p:nvGrpSpPr>
        <p:grpSpPr bwMode="auto">
          <a:xfrm>
            <a:off x="177800" y="4905375"/>
            <a:ext cx="3606800" cy="1203325"/>
            <a:chOff x="112" y="3286"/>
            <a:chExt cx="2272" cy="758"/>
          </a:xfrm>
        </p:grpSpPr>
        <p:sp>
          <p:nvSpPr>
            <p:cNvPr id="25645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6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582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200" b="1">
                  <a:latin typeface="Times New Roman" pitchFamily="18" charset="0"/>
                </a:rPr>
                <a:t>image J</a:t>
              </a:r>
            </a:p>
          </p:txBody>
        </p:sp>
      </p:grpSp>
      <p:grpSp>
        <p:nvGrpSpPr>
          <p:cNvPr id="25605" name="Group 8"/>
          <p:cNvGrpSpPr>
            <a:grpSpLocks/>
          </p:cNvGrpSpPr>
          <p:nvPr/>
        </p:nvGrpSpPr>
        <p:grpSpPr bwMode="auto">
          <a:xfrm>
            <a:off x="177800" y="1143000"/>
            <a:ext cx="8797925" cy="5324475"/>
            <a:chOff x="112" y="916"/>
            <a:chExt cx="5542" cy="3354"/>
          </a:xfrm>
        </p:grpSpPr>
        <p:grpSp>
          <p:nvGrpSpPr>
            <p:cNvPr id="25620" name="Group 9"/>
            <p:cNvGrpSpPr>
              <a:grpSpLocks/>
            </p:cNvGrpSpPr>
            <p:nvPr/>
          </p:nvGrpSpPr>
          <p:grpSpPr bwMode="auto">
            <a:xfrm>
              <a:off x="112" y="916"/>
              <a:ext cx="5542" cy="3354"/>
              <a:chOff x="112" y="916"/>
              <a:chExt cx="5542" cy="3354"/>
            </a:xfrm>
          </p:grpSpPr>
          <p:grpSp>
            <p:nvGrpSpPr>
              <p:cNvPr id="25623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571" cy="3339"/>
                <a:chOff x="112" y="931"/>
                <a:chExt cx="2571" cy="3339"/>
              </a:xfrm>
            </p:grpSpPr>
            <p:grpSp>
              <p:nvGrpSpPr>
                <p:cNvPr id="25635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25637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38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39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40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41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42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43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44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3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76"/>
                  <a:ext cx="2447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1 (t)</a:t>
                  </a:r>
                </a:p>
              </p:txBody>
            </p:sp>
          </p:grpSp>
          <p:grpSp>
            <p:nvGrpSpPr>
              <p:cNvPr id="25624" name="Group 21"/>
              <p:cNvGrpSpPr>
                <a:grpSpLocks/>
              </p:cNvGrpSpPr>
              <p:nvPr/>
            </p:nvGrpSpPr>
            <p:grpSpPr bwMode="auto">
              <a:xfrm>
                <a:off x="3024" y="916"/>
                <a:ext cx="2630" cy="3354"/>
                <a:chOff x="3024" y="916"/>
                <a:chExt cx="2630" cy="3354"/>
              </a:xfrm>
            </p:grpSpPr>
            <p:grpSp>
              <p:nvGrpSpPr>
                <p:cNvPr id="25625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25627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28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29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30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1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2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3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5634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2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024" y="4076"/>
                  <a:ext cx="2630" cy="1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r>
                    <a:rPr lang="en-US" sz="2000" b="1"/>
                    <a:t>Gaussian pyramid of image 2 (t+1)</a:t>
                  </a:r>
                </a:p>
              </p:txBody>
            </p:sp>
          </p:grpSp>
        </p:grpSp>
        <p:sp>
          <p:nvSpPr>
            <p:cNvPr id="25621" name="Text Box 32"/>
            <p:cNvSpPr txBox="1">
              <a:spLocks noChangeArrowheads="1"/>
            </p:cNvSpPr>
            <p:nvPr/>
          </p:nvSpPr>
          <p:spPr bwMode="auto">
            <a:xfrm>
              <a:off x="4124" y="3580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>
                  <a:solidFill>
                    <a:schemeClr val="bg1"/>
                  </a:solidFill>
                </a:rPr>
                <a:t>image 2</a:t>
              </a:r>
            </a:p>
          </p:txBody>
        </p:sp>
        <p:sp>
          <p:nvSpPr>
            <p:cNvPr id="25622" name="Text Box 33"/>
            <p:cNvSpPr txBox="1">
              <a:spLocks noChangeArrowheads="1"/>
            </p:cNvSpPr>
            <p:nvPr/>
          </p:nvSpPr>
          <p:spPr bwMode="auto">
            <a:xfrm>
              <a:off x="887" y="3571"/>
              <a:ext cx="5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b="1"/>
                <a:t>image 1</a:t>
              </a:r>
            </a:p>
          </p:txBody>
        </p:sp>
      </p:grpSp>
      <p:sp>
        <p:nvSpPr>
          <p:cNvPr id="25606" name="Rectangle 34"/>
          <p:cNvSpPr>
            <a:spLocks noGrp="1" noChangeArrowheads="1"/>
          </p:cNvSpPr>
          <p:nvPr>
            <p:ph type="title"/>
          </p:nvPr>
        </p:nvSpPr>
        <p:spPr>
          <a:xfrm>
            <a:off x="623888" y="7142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Dealing with larger movements: coarse-to-fine registration</a:t>
            </a:r>
          </a:p>
        </p:txBody>
      </p:sp>
      <p:sp>
        <p:nvSpPr>
          <p:cNvPr id="25607" name="Text Box 35"/>
          <p:cNvSpPr txBox="1">
            <a:spLocks noChangeArrowheads="1"/>
          </p:cNvSpPr>
          <p:nvPr/>
        </p:nvSpPr>
        <p:spPr bwMode="auto">
          <a:xfrm>
            <a:off x="3276600" y="2187575"/>
            <a:ext cx="197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run iterative L-K</a:t>
            </a:r>
          </a:p>
        </p:txBody>
      </p:sp>
      <p:sp>
        <p:nvSpPr>
          <p:cNvPr id="25608" name="Line 36"/>
          <p:cNvSpPr>
            <a:spLocks noChangeShapeType="1"/>
          </p:cNvSpPr>
          <p:nvPr/>
        </p:nvSpPr>
        <p:spPr bwMode="auto">
          <a:xfrm>
            <a:off x="2362200" y="2463800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9" name="Line 37"/>
          <p:cNvSpPr>
            <a:spLocks noChangeShapeType="1"/>
          </p:cNvSpPr>
          <p:nvPr/>
        </p:nvSpPr>
        <p:spPr bwMode="auto">
          <a:xfrm flipH="1">
            <a:off x="5334000" y="2463800"/>
            <a:ext cx="890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610" name="Group 38"/>
          <p:cNvGrpSpPr>
            <a:grpSpLocks/>
          </p:cNvGrpSpPr>
          <p:nvPr/>
        </p:nvGrpSpPr>
        <p:grpSpPr bwMode="auto">
          <a:xfrm>
            <a:off x="2670175" y="3178175"/>
            <a:ext cx="3273425" cy="396875"/>
            <a:chOff x="1682" y="2198"/>
            <a:chExt cx="2062" cy="250"/>
          </a:xfrm>
        </p:grpSpPr>
        <p:sp>
          <p:nvSpPr>
            <p:cNvPr id="25617" name="Line 39"/>
            <p:cNvSpPr>
              <a:spLocks noChangeShapeType="1"/>
            </p:cNvSpPr>
            <p:nvPr/>
          </p:nvSpPr>
          <p:spPr bwMode="auto">
            <a:xfrm>
              <a:off x="1682" y="2304"/>
              <a:ext cx="3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8" name="Line 40"/>
            <p:cNvSpPr>
              <a:spLocks noChangeShapeType="1"/>
            </p:cNvSpPr>
            <p:nvPr/>
          </p:nvSpPr>
          <p:spPr bwMode="auto">
            <a:xfrm>
              <a:off x="3360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9" name="Text Box 41"/>
            <p:cNvSpPr txBox="1">
              <a:spLocks noChangeArrowheads="1"/>
            </p:cNvSpPr>
            <p:nvPr/>
          </p:nvSpPr>
          <p:spPr bwMode="auto">
            <a:xfrm>
              <a:off x="2068" y="2198"/>
              <a:ext cx="12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run iterative L-K</a:t>
              </a:r>
            </a:p>
          </p:txBody>
        </p:sp>
      </p:grpSp>
      <p:grpSp>
        <p:nvGrpSpPr>
          <p:cNvPr id="25611" name="Group 42"/>
          <p:cNvGrpSpPr>
            <a:grpSpLocks/>
          </p:cNvGrpSpPr>
          <p:nvPr/>
        </p:nvGrpSpPr>
        <p:grpSpPr bwMode="auto">
          <a:xfrm>
            <a:off x="4191000" y="2584450"/>
            <a:ext cx="1303338" cy="593725"/>
            <a:chOff x="2640" y="1824"/>
            <a:chExt cx="821" cy="374"/>
          </a:xfrm>
        </p:grpSpPr>
        <p:sp>
          <p:nvSpPr>
            <p:cNvPr id="25615" name="Line 43"/>
            <p:cNvSpPr>
              <a:spLocks noChangeShapeType="1"/>
            </p:cNvSpPr>
            <p:nvPr/>
          </p:nvSpPr>
          <p:spPr bwMode="auto">
            <a:xfrm>
              <a:off x="2640" y="1824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Text Box 44"/>
            <p:cNvSpPr txBox="1">
              <a:spLocks noChangeArrowheads="1"/>
            </p:cNvSpPr>
            <p:nvPr/>
          </p:nvSpPr>
          <p:spPr bwMode="auto">
            <a:xfrm>
              <a:off x="2644" y="1862"/>
              <a:ext cx="81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upsample</a:t>
              </a:r>
            </a:p>
          </p:txBody>
        </p:sp>
      </p:grpSp>
      <p:grpSp>
        <p:nvGrpSpPr>
          <p:cNvPr id="25612" name="Group 45"/>
          <p:cNvGrpSpPr>
            <a:grpSpLocks/>
          </p:cNvGrpSpPr>
          <p:nvPr/>
        </p:nvGrpSpPr>
        <p:grpSpPr bwMode="auto">
          <a:xfrm>
            <a:off x="4191000" y="3498850"/>
            <a:ext cx="303213" cy="685800"/>
            <a:chOff x="2640" y="2400"/>
            <a:chExt cx="191" cy="432"/>
          </a:xfrm>
        </p:grpSpPr>
        <p:sp>
          <p:nvSpPr>
            <p:cNvPr id="25613" name="Line 46"/>
            <p:cNvSpPr>
              <a:spLocks noChangeShapeType="1"/>
            </p:cNvSpPr>
            <p:nvPr/>
          </p:nvSpPr>
          <p:spPr bwMode="auto">
            <a:xfrm>
              <a:off x="2640" y="2458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4" name="Text Box 47"/>
            <p:cNvSpPr txBox="1">
              <a:spLocks noChangeArrowheads="1"/>
            </p:cNvSpPr>
            <p:nvPr/>
          </p:nvSpPr>
          <p:spPr bwMode="auto">
            <a:xfrm>
              <a:off x="2688" y="2400"/>
              <a:ext cx="143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200" b="1"/>
                <a:t>.</a:t>
              </a:r>
            </a:p>
            <a:p>
              <a:r>
                <a:rPr lang="en-US" sz="1200" b="1"/>
                <a:t>.</a:t>
              </a:r>
            </a:p>
            <a:p>
              <a:r>
                <a:rPr lang="en-US" sz="1200" b="1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454900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328" y="710313"/>
            <a:ext cx="7886700" cy="5846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Fitting</a:t>
            </a:r>
            <a:r>
              <a:rPr lang="en-US" dirty="0"/>
              <a:t> 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[ˈ</a:t>
            </a:r>
            <a:r>
              <a:rPr 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fidiNG</a:t>
            </a: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]:</a:t>
            </a:r>
          </a:p>
          <a:p>
            <a:pPr marL="0" indent="0">
              <a:buNone/>
            </a:pPr>
            <a:r>
              <a:rPr lang="en-US" sz="4000" dirty="0"/>
              <a:t>find the parameters of a model that best fit the data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6000" dirty="0"/>
              <a:t>Alignment 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əˈlīnmənt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]:</a:t>
            </a:r>
          </a:p>
          <a:p>
            <a:pPr marL="0" indent="0">
              <a:buNone/>
            </a:pPr>
            <a:r>
              <a:rPr lang="en-US" sz="4000" dirty="0"/>
              <a:t>find the parameters of the transformation that best align matched points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7946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0"/>
          <p:cNvSpPr txBox="1">
            <a:spLocks noChangeArrowheads="1"/>
          </p:cNvSpPr>
          <p:nvPr/>
        </p:nvSpPr>
        <p:spPr bwMode="auto">
          <a:xfrm>
            <a:off x="7558088" y="6581775"/>
            <a:ext cx="158591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Source: K. Grauman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556"/>
            <a:ext cx="7886700" cy="1325563"/>
          </a:xfrm>
        </p:spPr>
        <p:txBody>
          <a:bodyPr/>
          <a:lstStyle/>
          <a:p>
            <a:r>
              <a:rPr lang="en-US" dirty="0"/>
              <a:t>Fitting and alignment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4396" y="1130300"/>
            <a:ext cx="7772400" cy="99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Choose a </a:t>
            </a:r>
            <a:r>
              <a:rPr lang="en-US" i="1" dirty="0"/>
              <a:t>parametric model </a:t>
            </a:r>
            <a:r>
              <a:rPr lang="en-US" dirty="0"/>
              <a:t>to represent a set of features</a:t>
            </a:r>
          </a:p>
        </p:txBody>
      </p:sp>
      <p:pic>
        <p:nvPicPr>
          <p:cNvPr id="1843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92" y="1986481"/>
            <a:ext cx="2162175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6571" y="1978754"/>
            <a:ext cx="2868059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396" y="4562994"/>
            <a:ext cx="5191541" cy="1580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0" name="Text Box 11"/>
          <p:cNvSpPr txBox="1">
            <a:spLocks noChangeArrowheads="1"/>
          </p:cNvSpPr>
          <p:nvPr/>
        </p:nvSpPr>
        <p:spPr bwMode="auto">
          <a:xfrm>
            <a:off x="566154" y="4135956"/>
            <a:ext cx="2127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/>
              <a:t>simple model: lines</a:t>
            </a:r>
          </a:p>
        </p:txBody>
      </p:sp>
      <p:sp>
        <p:nvSpPr>
          <p:cNvPr id="18441" name="Text Box 12"/>
          <p:cNvSpPr txBox="1">
            <a:spLocks noChangeArrowheads="1"/>
          </p:cNvSpPr>
          <p:nvPr/>
        </p:nvSpPr>
        <p:spPr bwMode="auto">
          <a:xfrm>
            <a:off x="3118075" y="4135955"/>
            <a:ext cx="2305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/>
              <a:t>simple model: circles</a:t>
            </a:r>
          </a:p>
        </p:txBody>
      </p:sp>
      <p:sp>
        <p:nvSpPr>
          <p:cNvPr id="18442" name="Text Box 13"/>
          <p:cNvSpPr txBox="1">
            <a:spLocks noChangeArrowheads="1"/>
          </p:cNvSpPr>
          <p:nvPr/>
        </p:nvSpPr>
        <p:spPr bwMode="auto">
          <a:xfrm>
            <a:off x="2095500" y="6151012"/>
            <a:ext cx="253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complicated model: car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r="24925"/>
          <a:stretch/>
        </p:blipFill>
        <p:spPr>
          <a:xfrm>
            <a:off x="5936469" y="1986481"/>
            <a:ext cx="3063065" cy="3032124"/>
          </a:xfrm>
          <a:prstGeom prst="rect">
            <a:avLst/>
          </a:prstGeom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936469" y="5087323"/>
            <a:ext cx="30971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/>
              <a:t>complicated model: face shape</a:t>
            </a:r>
          </a:p>
        </p:txBody>
      </p:sp>
    </p:spTree>
    <p:extLst>
      <p:ext uri="{BB962C8B-B14F-4D97-AF65-F5344CB8AC3E}">
        <p14:creationId xmlns:p14="http://schemas.microsoft.com/office/powerpoint/2010/main" val="317875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Fitting and Alignment -Design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a suitable </a:t>
            </a:r>
            <a:r>
              <a:rPr lang="en-US" b="1" dirty="0"/>
              <a:t>goodness of fit</a:t>
            </a:r>
            <a:r>
              <a:rPr lang="en-US" dirty="0"/>
              <a:t> measure</a:t>
            </a:r>
          </a:p>
          <a:p>
            <a:pPr lvl="1"/>
            <a:r>
              <a:rPr lang="en-US" dirty="0"/>
              <a:t>Similarity should reflect application goals</a:t>
            </a:r>
          </a:p>
          <a:p>
            <a:pPr lvl="1"/>
            <a:r>
              <a:rPr lang="en-US" dirty="0"/>
              <a:t>Encode robustness to outliers and noise</a:t>
            </a:r>
          </a:p>
          <a:p>
            <a:endParaRPr lang="en-US" dirty="0"/>
          </a:p>
          <a:p>
            <a:r>
              <a:rPr lang="en-US" dirty="0"/>
              <a:t>Design an </a:t>
            </a:r>
            <a:r>
              <a:rPr lang="en-US" b="1" dirty="0"/>
              <a:t>optimization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Avoid local optima</a:t>
            </a:r>
          </a:p>
          <a:p>
            <a:pPr lvl="1"/>
            <a:r>
              <a:rPr lang="en-US" dirty="0"/>
              <a:t>Find best parameters quickly</a:t>
            </a:r>
          </a:p>
          <a:p>
            <a:pPr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69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and Alignment: Methods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 optimization / Search for parameters</a:t>
            </a:r>
          </a:p>
          <a:p>
            <a:pPr lvl="1"/>
            <a:r>
              <a:rPr lang="en-US" dirty="0"/>
              <a:t>Least squares fit</a:t>
            </a:r>
          </a:p>
          <a:p>
            <a:pPr lvl="1"/>
            <a:r>
              <a:rPr lang="en-US" dirty="0"/>
              <a:t>Robust least squares</a:t>
            </a:r>
          </a:p>
          <a:p>
            <a:pPr lvl="1"/>
            <a:r>
              <a:rPr lang="en-US" dirty="0"/>
              <a:t>Iterative closest point (ICP)</a:t>
            </a:r>
          </a:p>
          <a:p>
            <a:endParaRPr lang="en-US" dirty="0"/>
          </a:p>
          <a:p>
            <a:r>
              <a:rPr lang="en-US" dirty="0"/>
              <a:t>Hypothesize and test</a:t>
            </a:r>
          </a:p>
          <a:p>
            <a:pPr lvl="1"/>
            <a:r>
              <a:rPr lang="en-US" dirty="0"/>
              <a:t>Generalized Hough transform</a:t>
            </a:r>
          </a:p>
          <a:p>
            <a:pPr lvl="1"/>
            <a:r>
              <a:rPr lang="en-US" dirty="0"/>
              <a:t>RANSAC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85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example: Fitting a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9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084263"/>
            <a:ext cx="2514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Least squares line fitting</a:t>
            </a:r>
          </a:p>
        </p:txBody>
      </p:sp>
      <p:sp>
        <p:nvSpPr>
          <p:cNvPr id="3080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/>
            <a:r>
              <a:rPr lang="en-US" sz="2000"/>
              <a:t>Data: </a:t>
            </a:r>
            <a:r>
              <a:rPr lang="en-US" sz="2000">
                <a:latin typeface="Times New Roman" pitchFamily="18" charset="0"/>
              </a:rPr>
              <a:t>(</a:t>
            </a:r>
            <a:r>
              <a:rPr lang="en-US" sz="2000" i="1">
                <a:latin typeface="Times New Roman" pitchFamily="18" charset="0"/>
              </a:rPr>
              <a:t>x</a:t>
            </a:r>
            <a:r>
              <a:rPr lang="en-US" sz="2000" baseline="-25000">
                <a:latin typeface="Times New Roman" pitchFamily="18" charset="0"/>
              </a:rPr>
              <a:t>1</a:t>
            </a:r>
            <a:r>
              <a:rPr lang="en-US" sz="2000">
                <a:latin typeface="Times New Roman" pitchFamily="18" charset="0"/>
              </a:rPr>
              <a:t>,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baseline="-25000">
                <a:latin typeface="Times New Roman" pitchFamily="18" charset="0"/>
              </a:rPr>
              <a:t>1</a:t>
            </a:r>
            <a:r>
              <a:rPr lang="en-US" sz="2000">
                <a:latin typeface="Times New Roman" pitchFamily="18" charset="0"/>
              </a:rPr>
              <a:t>), …, (</a:t>
            </a:r>
            <a:r>
              <a:rPr lang="en-US" sz="2000" i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n</a:t>
            </a:r>
            <a:r>
              <a:rPr lang="en-US" sz="2000">
                <a:latin typeface="Times New Roman" pitchFamily="18" charset="0"/>
              </a:rPr>
              <a:t>,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n</a:t>
            </a:r>
            <a:r>
              <a:rPr lang="en-US" sz="2000">
                <a:latin typeface="Times New Roman" pitchFamily="18" charset="0"/>
              </a:rPr>
              <a:t>)</a:t>
            </a:r>
          </a:p>
          <a:p>
            <a:pPr marL="0" indent="0"/>
            <a:r>
              <a:rPr lang="en-US" sz="2000"/>
              <a:t>Line equation: </a:t>
            </a:r>
            <a:r>
              <a:rPr lang="en-US" sz="2000" i="1">
                <a:latin typeface="Times New Roman" pitchFamily="18" charset="0"/>
              </a:rPr>
              <a:t>y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</a:rPr>
              <a:t> = m</a:t>
            </a:r>
            <a:r>
              <a:rPr lang="en-US" sz="1200" i="1">
                <a:latin typeface="Times New Roman" pitchFamily="18" charset="0"/>
              </a:rPr>
              <a:t> </a:t>
            </a:r>
            <a:r>
              <a:rPr lang="en-US" sz="2000" i="1">
                <a:latin typeface="Times New Roman" pitchFamily="18" charset="0"/>
              </a:rPr>
              <a:t>x</a:t>
            </a:r>
            <a:r>
              <a:rPr lang="en-US" sz="2000" i="1" baseline="-25000">
                <a:latin typeface="Times New Roman" pitchFamily="18" charset="0"/>
              </a:rPr>
              <a:t>i</a:t>
            </a:r>
            <a:r>
              <a:rPr lang="en-US" sz="2000" i="1">
                <a:latin typeface="Times New Roman" pitchFamily="18" charset="0"/>
              </a:rPr>
              <a:t> + b</a:t>
            </a:r>
          </a:p>
          <a:p>
            <a:pPr marL="0" indent="0"/>
            <a:r>
              <a:rPr lang="en-US" sz="2000"/>
              <a:t>Find (</a:t>
            </a:r>
            <a:r>
              <a:rPr lang="en-US" sz="2000" i="1">
                <a:latin typeface="Times New Roman" pitchFamily="18" charset="0"/>
              </a:rPr>
              <a:t>m</a:t>
            </a:r>
            <a:r>
              <a:rPr lang="en-US" sz="2000">
                <a:latin typeface="Times New Roman" pitchFamily="18" charset="0"/>
              </a:rPr>
              <a:t>, </a:t>
            </a:r>
            <a:r>
              <a:rPr lang="en-US" sz="2000" i="1">
                <a:latin typeface="Times New Roman" pitchFamily="18" charset="0"/>
              </a:rPr>
              <a:t>b</a:t>
            </a:r>
            <a:r>
              <a:rPr lang="en-US" sz="2000"/>
              <a:t>) to minimize </a:t>
            </a:r>
          </a:p>
        </p:txBody>
      </p:sp>
      <p:graphicFrame>
        <p:nvGraphicFramePr>
          <p:cNvPr id="1660933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38250" y="5029200"/>
          <a:ext cx="2940050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87240" imgH="419040" progId="Equation.3">
                  <p:embed/>
                </p:oleObj>
              </mc:Choice>
              <mc:Fallback>
                <p:oleObj name="Equation" r:id="rId4" imgW="1587240" imgH="419040" progId="Equation.3">
                  <p:embed/>
                  <p:pic>
                    <p:nvPicPr>
                      <p:cNvPr id="16609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5029200"/>
                        <a:ext cx="2940050" cy="77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6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978626494"/>
              </p:ext>
            </p:extLst>
          </p:nvPr>
        </p:nvGraphicFramePr>
        <p:xfrm>
          <a:off x="927100" y="3013075"/>
          <a:ext cx="7286625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822480" imgH="1015920" progId="Equation.3">
                  <p:embed/>
                </p:oleObj>
              </mc:Choice>
              <mc:Fallback>
                <p:oleObj name="Equation" r:id="rId6" imgW="3822480" imgH="1015920" progId="Equation.3">
                  <p:embed/>
                  <p:pic>
                    <p:nvPicPr>
                      <p:cNvPr id="307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013075"/>
                        <a:ext cx="7286625" cy="193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8"/>
          <p:cNvGraphicFramePr>
            <a:graphicFrameLocks noChangeAspect="1"/>
          </p:cNvGraphicFramePr>
          <p:nvPr/>
        </p:nvGraphicFramePr>
        <p:xfrm>
          <a:off x="735013" y="2232025"/>
          <a:ext cx="31781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98320" imgH="291960" progId="Equation.3">
                  <p:embed/>
                </p:oleObj>
              </mc:Choice>
              <mc:Fallback>
                <p:oleObj name="Equation" r:id="rId8" imgW="1498320" imgH="291960" progId="Equation.3">
                  <p:embed/>
                  <p:pic>
                    <p:nvPicPr>
                      <p:cNvPr id="30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2232025"/>
                        <a:ext cx="3178175" cy="6191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6400800" y="19050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>
                <a:latin typeface="Times New Roman" pitchFamily="18" charset="0"/>
              </a:rPr>
              <a:t>(</a:t>
            </a:r>
            <a:r>
              <a:rPr lang="en-US" sz="2400" b="0" i="1">
                <a:latin typeface="Times New Roman" pitchFamily="18" charset="0"/>
              </a:rPr>
              <a:t>x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, </a:t>
            </a:r>
            <a:r>
              <a:rPr lang="en-US" sz="2400" b="0" i="1">
                <a:latin typeface="Times New Roman" pitchFamily="18" charset="0"/>
              </a:rPr>
              <a:t>y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)</a:t>
            </a:r>
          </a:p>
        </p:txBody>
      </p:sp>
      <p:sp>
        <p:nvSpPr>
          <p:cNvPr id="3083" name="Rectangle 10"/>
          <p:cNvSpPr>
            <a:spLocks noChangeArrowheads="1"/>
          </p:cNvSpPr>
          <p:nvPr/>
        </p:nvSpPr>
        <p:spPr bwMode="auto">
          <a:xfrm>
            <a:off x="7162800" y="1066800"/>
            <a:ext cx="12398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i="1">
                <a:latin typeface="Times New Roman" pitchFamily="18" charset="0"/>
              </a:rPr>
              <a:t>y=mx+b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993775" y="6019800"/>
          <a:ext cx="415766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160" imgH="253800" progId="Equation.3">
                  <p:embed/>
                </p:oleObj>
              </mc:Choice>
              <mc:Fallback>
                <p:oleObj name="Equation" r:id="rId10" imgW="2108160" imgH="253800" progId="Equation.3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019800"/>
                        <a:ext cx="4157663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638800" y="5334000"/>
            <a:ext cx="312297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Matlab</a:t>
            </a:r>
            <a:r>
              <a:rPr lang="en-US" sz="2400" dirty="0"/>
              <a:t>: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p = A \ y;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9857" y="655022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Modified from S. Lazebnik</a:t>
            </a:r>
          </a:p>
        </p:txBody>
      </p:sp>
    </p:spTree>
    <p:extLst>
      <p:ext uri="{BB962C8B-B14F-4D97-AF65-F5344CB8AC3E}">
        <p14:creationId xmlns:p14="http://schemas.microsoft.com/office/powerpoint/2010/main" val="65307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78987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Problem with “vertical” least squares</a:t>
            </a:r>
          </a:p>
        </p:txBody>
      </p:sp>
      <p:sp>
        <p:nvSpPr>
          <p:cNvPr id="166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84263"/>
            <a:ext cx="4572000" cy="50419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Not rotation-invariant</a:t>
            </a:r>
          </a:p>
          <a:p>
            <a:pPr>
              <a:buFontTx/>
              <a:buChar char="•"/>
            </a:pPr>
            <a:r>
              <a:rPr lang="en-US" dirty="0"/>
              <a:t>Fails completely for vertical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7483" y="6550223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S. Lazebnik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084263"/>
            <a:ext cx="2514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70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297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least squares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4343400" cy="2362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If (</a:t>
            </a:r>
            <a:r>
              <a:rPr lang="en-US" sz="2000" i="1" dirty="0">
                <a:latin typeface="+mj-lt"/>
              </a:rPr>
              <a:t>a</a:t>
            </a:r>
            <a:r>
              <a:rPr lang="en-US" sz="2000" baseline="30000" dirty="0">
                <a:latin typeface="+mj-lt"/>
              </a:rPr>
              <a:t>2</a:t>
            </a:r>
            <a:r>
              <a:rPr lang="en-US" sz="2000" i="1" dirty="0">
                <a:latin typeface="+mj-lt"/>
              </a:rPr>
              <a:t>+b</a:t>
            </a:r>
            <a:r>
              <a:rPr lang="en-US" sz="2000" baseline="30000" dirty="0">
                <a:latin typeface="+mj-lt"/>
              </a:rPr>
              <a:t>2</a:t>
            </a:r>
            <a:r>
              <a:rPr lang="en-US" sz="2000" i="1" dirty="0">
                <a:latin typeface="+mj-lt"/>
              </a:rPr>
              <a:t>=</a:t>
            </a:r>
            <a:r>
              <a:rPr lang="en-US" sz="2000" dirty="0">
                <a:latin typeface="+mj-lt"/>
              </a:rPr>
              <a:t>1) then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Distance between point 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i="1" baseline="-25000" dirty="0">
                <a:latin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i="1" dirty="0" err="1">
                <a:latin typeface="Times New Roman" pitchFamily="18" charset="0"/>
              </a:rPr>
              <a:t>y</a:t>
            </a:r>
            <a:r>
              <a:rPr lang="en-US" sz="2000" i="1" baseline="-25000" dirty="0" err="1">
                <a:latin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</a:rPr>
              <a:t>) and line </a:t>
            </a:r>
            <a:r>
              <a:rPr lang="en-US" sz="2000" i="1" dirty="0" err="1">
                <a:latin typeface="Times New Roman" pitchFamily="18" charset="0"/>
              </a:rPr>
              <a:t>ax+by+c</a:t>
            </a:r>
            <a:r>
              <a:rPr lang="en-US" sz="2000" i="1" dirty="0">
                <a:latin typeface="Times New Roman" pitchFamily="18" charset="0"/>
              </a:rPr>
              <a:t>=0  </a:t>
            </a:r>
            <a:r>
              <a:rPr lang="en-US" sz="2000" dirty="0">
                <a:latin typeface="Times New Roman" pitchFamily="18" charset="0"/>
              </a:rPr>
              <a:t>is  |</a:t>
            </a:r>
            <a:r>
              <a:rPr lang="en-US" sz="2000" i="1" dirty="0" err="1">
                <a:latin typeface="Times New Roman" pitchFamily="18" charset="0"/>
              </a:rPr>
              <a:t>ax</a:t>
            </a:r>
            <a:r>
              <a:rPr lang="en-US" sz="2000" i="1" baseline="-25000" dirty="0" err="1">
                <a:latin typeface="Times New Roman" pitchFamily="18" charset="0"/>
              </a:rPr>
              <a:t>i</a:t>
            </a:r>
            <a:r>
              <a:rPr lang="en-US" sz="2000" i="1" dirty="0">
                <a:latin typeface="Times New Roman" pitchFamily="18" charset="0"/>
              </a:rPr>
              <a:t> + </a:t>
            </a:r>
            <a:r>
              <a:rPr lang="en-US" sz="2000" i="1" dirty="0" err="1">
                <a:latin typeface="Times New Roman" pitchFamily="18" charset="0"/>
              </a:rPr>
              <a:t>by</a:t>
            </a:r>
            <a:r>
              <a:rPr lang="en-US" sz="2000" i="1" baseline="-25000" dirty="0" err="1">
                <a:latin typeface="Times New Roman" pitchFamily="18" charset="0"/>
              </a:rPr>
              <a:t>i</a:t>
            </a:r>
            <a:r>
              <a:rPr lang="en-US" sz="2000" i="1" dirty="0">
                <a:latin typeface="Times New Roman" pitchFamily="18" charset="0"/>
              </a:rPr>
              <a:t> + c</a:t>
            </a:r>
            <a:r>
              <a:rPr lang="en-US" sz="2000" dirty="0">
                <a:latin typeface="Times New Roman" pitchFamily="18" charset="0"/>
              </a:rPr>
              <a:t>|</a:t>
            </a:r>
          </a:p>
        </p:txBody>
      </p:sp>
      <p:graphicFrame>
        <p:nvGraphicFramePr>
          <p:cNvPr id="4098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78500" y="2044700"/>
          <a:ext cx="154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49080" imgH="291960" progId="Equation.3">
                  <p:embed/>
                </p:oleObj>
              </mc:Choice>
              <mc:Fallback>
                <p:oleObj name="Equation" r:id="rId3" imgW="1549080" imgH="291960" progId="Equation.3">
                  <p:embed/>
                  <p:pic>
                    <p:nvPicPr>
                      <p:cNvPr id="409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0" y="2044700"/>
                        <a:ext cx="1549400" cy="292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936625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6477000" y="19050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>
                <a:latin typeface="Times New Roman" pitchFamily="18" charset="0"/>
              </a:rPr>
              <a:t>(</a:t>
            </a:r>
            <a:r>
              <a:rPr lang="en-US" sz="2400" b="0" i="1">
                <a:latin typeface="Times New Roman" pitchFamily="18" charset="0"/>
              </a:rPr>
              <a:t>x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, </a:t>
            </a:r>
            <a:r>
              <a:rPr lang="en-US" sz="2400" b="0" i="1">
                <a:latin typeface="Times New Roman" pitchFamily="18" charset="0"/>
              </a:rPr>
              <a:t>y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)</a:t>
            </a:r>
          </a:p>
        </p:txBody>
      </p:sp>
      <p:sp>
        <p:nvSpPr>
          <p:cNvPr id="4103" name="Rectangle 6"/>
          <p:cNvSpPr>
            <a:spLocks noChangeArrowheads="1"/>
          </p:cNvSpPr>
          <p:nvPr/>
        </p:nvSpPr>
        <p:spPr bwMode="auto">
          <a:xfrm>
            <a:off x="7162800" y="1066800"/>
            <a:ext cx="16802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i="1" dirty="0" err="1">
                <a:latin typeface="Times New Roman" pitchFamily="18" charset="0"/>
              </a:rPr>
              <a:t>ax+by+c</a:t>
            </a:r>
            <a:r>
              <a:rPr lang="en-US" sz="2400" b="0" i="1" dirty="0">
                <a:latin typeface="Times New Roman" pitchFamily="18" charset="0"/>
              </a:rPr>
              <a:t>=0</a:t>
            </a:r>
          </a:p>
        </p:txBody>
      </p:sp>
      <p:sp>
        <p:nvSpPr>
          <p:cNvPr id="4104" name="Rectangle 24"/>
          <p:cNvSpPr>
            <a:spLocks noChangeArrowheads="1"/>
          </p:cNvSpPr>
          <p:nvPr/>
        </p:nvSpPr>
        <p:spPr bwMode="auto">
          <a:xfrm>
            <a:off x="7010400" y="1600200"/>
            <a:ext cx="2057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0"/>
              <a:t>Unit normal: </a:t>
            </a:r>
            <a:r>
              <a:rPr lang="en-US" sz="2000" b="0" i="1">
                <a:latin typeface="Times New Roman" pitchFamily="18" charset="0"/>
              </a:rPr>
              <a:t>N=</a:t>
            </a:r>
            <a:r>
              <a:rPr lang="en-US" sz="2000" b="0">
                <a:latin typeface="Times New Roman" pitchFamily="18" charset="0"/>
              </a:rPr>
              <a:t>(</a:t>
            </a:r>
            <a:r>
              <a:rPr lang="en-US" sz="2000" b="0" i="1">
                <a:latin typeface="Times New Roman" pitchFamily="18" charset="0"/>
              </a:rPr>
              <a:t>a, b</a:t>
            </a:r>
            <a:r>
              <a:rPr lang="en-US" sz="2000" b="0">
                <a:latin typeface="Times New Roman" pitchFamily="18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61855" y="0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modified from S. Lazebnik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2438400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proof: </a:t>
            </a:r>
            <a:r>
              <a:rPr lang="en-US" sz="1400" dirty="0">
                <a:hlinkClick r:id="rId6"/>
              </a:rPr>
              <a:t>http://mathworld.wolfram.com/Point-LineDistance2-Dimensional.html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983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least squares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4343400" cy="2362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If (</a:t>
            </a:r>
            <a:r>
              <a:rPr lang="en-US" sz="2000" i="1" dirty="0"/>
              <a:t>a</a:t>
            </a:r>
            <a:r>
              <a:rPr lang="en-US" sz="2000" baseline="30000" dirty="0"/>
              <a:t>2</a:t>
            </a:r>
            <a:r>
              <a:rPr lang="en-US" sz="2000" i="1" dirty="0"/>
              <a:t>+b</a:t>
            </a:r>
            <a:r>
              <a:rPr lang="en-US" sz="2000" baseline="30000" dirty="0"/>
              <a:t>2</a:t>
            </a:r>
            <a:r>
              <a:rPr lang="en-US" sz="2000" i="1" dirty="0"/>
              <a:t>=</a:t>
            </a:r>
            <a:r>
              <a:rPr lang="en-US" sz="2000" dirty="0"/>
              <a:t>1) then </a:t>
            </a:r>
          </a:p>
          <a:p>
            <a:pPr marL="0" indent="0">
              <a:buNone/>
            </a:pPr>
            <a:r>
              <a:rPr lang="en-US" sz="2000" dirty="0"/>
              <a:t>Distance between point 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x</a:t>
            </a:r>
            <a:r>
              <a:rPr lang="en-US" sz="2000" i="1" baseline="-25000" dirty="0">
                <a:latin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i="1" dirty="0" err="1">
                <a:latin typeface="Times New Roman" pitchFamily="18" charset="0"/>
              </a:rPr>
              <a:t>y</a:t>
            </a:r>
            <a:r>
              <a:rPr lang="en-US" sz="2000" i="1" baseline="-25000" dirty="0" err="1">
                <a:latin typeface="Times New Roman" pitchFamily="18" charset="0"/>
              </a:rPr>
              <a:t>i</a:t>
            </a:r>
            <a:r>
              <a:rPr lang="en-US" sz="2000" dirty="0">
                <a:latin typeface="Times New Roman" pitchFamily="18" charset="0"/>
              </a:rPr>
              <a:t>) and line </a:t>
            </a:r>
            <a:r>
              <a:rPr lang="en-US" sz="2000" i="1" dirty="0" err="1">
                <a:latin typeface="Times New Roman" pitchFamily="18" charset="0"/>
              </a:rPr>
              <a:t>ax+by+c</a:t>
            </a:r>
            <a:r>
              <a:rPr lang="en-US" sz="2000" i="1" dirty="0">
                <a:latin typeface="Times New Roman" pitchFamily="18" charset="0"/>
              </a:rPr>
              <a:t>=0  </a:t>
            </a:r>
            <a:r>
              <a:rPr lang="en-US" sz="2000" dirty="0">
                <a:latin typeface="Times New Roman" pitchFamily="18" charset="0"/>
              </a:rPr>
              <a:t>is  |</a:t>
            </a:r>
            <a:r>
              <a:rPr lang="en-US" sz="2000" i="1" dirty="0" err="1">
                <a:latin typeface="Times New Roman" pitchFamily="18" charset="0"/>
              </a:rPr>
              <a:t>ax</a:t>
            </a:r>
            <a:r>
              <a:rPr lang="en-US" sz="2000" i="1" baseline="-25000" dirty="0" err="1">
                <a:latin typeface="Times New Roman" pitchFamily="18" charset="0"/>
              </a:rPr>
              <a:t>i</a:t>
            </a:r>
            <a:r>
              <a:rPr lang="en-US" sz="2000" i="1" dirty="0">
                <a:latin typeface="Times New Roman" pitchFamily="18" charset="0"/>
              </a:rPr>
              <a:t> + </a:t>
            </a:r>
            <a:r>
              <a:rPr lang="en-US" sz="2000" i="1" dirty="0" err="1">
                <a:latin typeface="Times New Roman" pitchFamily="18" charset="0"/>
              </a:rPr>
              <a:t>by</a:t>
            </a:r>
            <a:r>
              <a:rPr lang="en-US" sz="2000" i="1" baseline="-25000" dirty="0" err="1">
                <a:latin typeface="Times New Roman" pitchFamily="18" charset="0"/>
              </a:rPr>
              <a:t>i</a:t>
            </a:r>
            <a:r>
              <a:rPr lang="en-US" sz="2000" i="1" dirty="0">
                <a:latin typeface="Times New Roman" pitchFamily="18" charset="0"/>
              </a:rPr>
              <a:t> + c</a:t>
            </a:r>
            <a:r>
              <a:rPr lang="en-US" sz="2000" dirty="0">
                <a:latin typeface="Times New Roman" pitchFamily="18" charset="0"/>
              </a:rPr>
              <a:t>|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Find 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a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i="1" dirty="0">
                <a:latin typeface="Times New Roman" pitchFamily="18" charset="0"/>
              </a:rPr>
              <a:t>b</a:t>
            </a:r>
            <a:r>
              <a:rPr lang="en-US" sz="2000" dirty="0">
                <a:latin typeface="Times New Roman" pitchFamily="18" charset="0"/>
              </a:rPr>
              <a:t>, c) </a:t>
            </a:r>
            <a:r>
              <a:rPr lang="en-US" sz="2000" dirty="0"/>
              <a:t>to minimize the sum of squared perpendicular distances</a:t>
            </a:r>
          </a:p>
        </p:txBody>
      </p:sp>
      <p:graphicFrame>
        <p:nvGraphicFramePr>
          <p:cNvPr id="5122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78500" y="2044700"/>
          <a:ext cx="154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49080" imgH="291960" progId="Equation.3">
                  <p:embed/>
                </p:oleObj>
              </mc:Choice>
              <mc:Fallback>
                <p:oleObj name="Equation" r:id="rId3" imgW="1549080" imgH="291960" progId="Equation.3">
                  <p:embed/>
                  <p:pic>
                    <p:nvPicPr>
                      <p:cNvPr id="512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0" y="2044700"/>
                        <a:ext cx="1549400" cy="292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936625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6477000" y="19050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>
                <a:latin typeface="Times New Roman" pitchFamily="18" charset="0"/>
              </a:rPr>
              <a:t>(</a:t>
            </a:r>
            <a:r>
              <a:rPr lang="en-US" sz="2400" b="0" i="1">
                <a:latin typeface="Times New Roman" pitchFamily="18" charset="0"/>
              </a:rPr>
              <a:t>x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, </a:t>
            </a:r>
            <a:r>
              <a:rPr lang="en-US" sz="2400" b="0" i="1">
                <a:latin typeface="Times New Roman" pitchFamily="18" charset="0"/>
              </a:rPr>
              <a:t>y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)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7162800" y="1066800"/>
            <a:ext cx="16802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i="1" dirty="0" err="1">
                <a:latin typeface="Times New Roman" pitchFamily="18" charset="0"/>
              </a:rPr>
              <a:t>ax+by+c</a:t>
            </a:r>
            <a:r>
              <a:rPr lang="en-US" sz="2400" b="0" i="1" dirty="0">
                <a:latin typeface="Times New Roman" pitchFamily="18" charset="0"/>
              </a:rPr>
              <a:t>=0</a:t>
            </a:r>
          </a:p>
        </p:txBody>
      </p:sp>
      <p:graphicFrame>
        <p:nvGraphicFramePr>
          <p:cNvPr id="5123" name="Object 2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990600" y="3657600"/>
          <a:ext cx="34290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49080" imgH="291960" progId="Equation.3">
                  <p:embed/>
                </p:oleObj>
              </mc:Choice>
              <mc:Fallback>
                <p:oleObj name="Equation" r:id="rId6" imgW="1549080" imgH="291960" progId="Equation.3">
                  <p:embed/>
                  <p:pic>
                    <p:nvPicPr>
                      <p:cNvPr id="5123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657600"/>
                        <a:ext cx="3429000" cy="6461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Rectangle 24"/>
          <p:cNvSpPr>
            <a:spLocks noChangeArrowheads="1"/>
          </p:cNvSpPr>
          <p:nvPr/>
        </p:nvSpPr>
        <p:spPr bwMode="auto">
          <a:xfrm>
            <a:off x="7010400" y="1600200"/>
            <a:ext cx="2057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0"/>
              <a:t>Unit normal: </a:t>
            </a:r>
            <a:r>
              <a:rPr lang="en-US" sz="2000" b="0" i="1">
                <a:latin typeface="Times New Roman" pitchFamily="18" charset="0"/>
              </a:rPr>
              <a:t>N=</a:t>
            </a:r>
            <a:r>
              <a:rPr lang="en-US" sz="2000" b="0">
                <a:latin typeface="Times New Roman" pitchFamily="18" charset="0"/>
              </a:rPr>
              <a:t>(</a:t>
            </a:r>
            <a:r>
              <a:rPr lang="en-US" sz="2000" b="0" i="1">
                <a:latin typeface="Times New Roman" pitchFamily="18" charset="0"/>
              </a:rPr>
              <a:t>a, b</a:t>
            </a:r>
            <a:r>
              <a:rPr lang="en-US" sz="2000" b="0">
                <a:latin typeface="Times New Roman" pitchFamily="18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61855" y="0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modified from S. Lazebnik</a:t>
            </a:r>
          </a:p>
        </p:txBody>
      </p:sp>
    </p:spTree>
    <p:extLst>
      <p:ext uri="{BB962C8B-B14F-4D97-AF65-F5344CB8AC3E}">
        <p14:creationId xmlns:p14="http://schemas.microsoft.com/office/powerpoint/2010/main" val="211493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Stuffs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963646"/>
          </a:xfrm>
        </p:spPr>
        <p:txBody>
          <a:bodyPr>
            <a:normAutofit/>
          </a:bodyPr>
          <a:lstStyle/>
          <a:p>
            <a:r>
              <a:rPr lang="en-US" dirty="0"/>
              <a:t>HW 1</a:t>
            </a:r>
          </a:p>
          <a:p>
            <a:pPr lvl="1"/>
            <a:r>
              <a:rPr lang="en-US" dirty="0"/>
              <a:t>Competition: Edge Detection</a:t>
            </a:r>
          </a:p>
          <a:p>
            <a:pPr lvl="2"/>
            <a:r>
              <a:rPr lang="en-US" dirty="0">
                <a:hlinkClick r:id="rId2"/>
              </a:rPr>
              <a:t>Submission link</a:t>
            </a:r>
            <a:endParaRPr lang="en-US" dirty="0"/>
          </a:p>
          <a:p>
            <a:endParaRPr lang="en-US" dirty="0"/>
          </a:p>
          <a:p>
            <a:r>
              <a:rPr lang="en-US" dirty="0"/>
              <a:t>HW 2 will be posted tonight</a:t>
            </a:r>
          </a:p>
          <a:p>
            <a:pPr lvl="1"/>
            <a:r>
              <a:rPr lang="en-US" dirty="0"/>
              <a:t>Due Oct 3</a:t>
            </a:r>
          </a:p>
        </p:txBody>
      </p:sp>
    </p:spTree>
    <p:extLst>
      <p:ext uri="{BB962C8B-B14F-4D97-AF65-F5344CB8AC3E}">
        <p14:creationId xmlns:p14="http://schemas.microsoft.com/office/powerpoint/2010/main" val="111733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Total least squares</a:t>
            </a:r>
          </a:p>
        </p:txBody>
      </p:sp>
      <p:sp>
        <p:nvSpPr>
          <p:cNvPr id="615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914400"/>
            <a:ext cx="4343400" cy="2362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Find 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i="1" dirty="0">
                <a:latin typeface="Times New Roman" pitchFamily="18" charset="0"/>
              </a:rPr>
              <a:t>a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i="1" dirty="0">
                <a:latin typeface="Times New Roman" pitchFamily="18" charset="0"/>
              </a:rPr>
              <a:t>b</a:t>
            </a:r>
            <a:r>
              <a:rPr lang="en-US" sz="2000" dirty="0">
                <a:latin typeface="Times New Roman" pitchFamily="18" charset="0"/>
              </a:rPr>
              <a:t>, </a:t>
            </a:r>
            <a:r>
              <a:rPr lang="en-US" sz="2000" i="1" dirty="0">
                <a:latin typeface="Times New Roman" pitchFamily="18" charset="0"/>
              </a:rPr>
              <a:t>c</a:t>
            </a:r>
            <a:r>
              <a:rPr lang="en-US" sz="2000" dirty="0">
                <a:latin typeface="Times New Roman" pitchFamily="18" charset="0"/>
              </a:rPr>
              <a:t>) </a:t>
            </a:r>
            <a:r>
              <a:rPr lang="en-US" sz="2000" dirty="0"/>
              <a:t>to minimize the sum of squared perpendicular distances</a:t>
            </a:r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78500" y="2044700"/>
          <a:ext cx="154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49080" imgH="291960" progId="Equation.3">
                  <p:embed/>
                </p:oleObj>
              </mc:Choice>
              <mc:Fallback>
                <p:oleObj name="Equation" r:id="rId3" imgW="1549080" imgH="291960" progId="Equation.3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0" y="2044700"/>
                        <a:ext cx="1549400" cy="2921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936625"/>
            <a:ext cx="26924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5" name="Rectangle 6"/>
          <p:cNvSpPr>
            <a:spLocks noChangeArrowheads="1"/>
          </p:cNvSpPr>
          <p:nvPr/>
        </p:nvSpPr>
        <p:spPr bwMode="auto">
          <a:xfrm>
            <a:off x="6477000" y="1905000"/>
            <a:ext cx="923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>
                <a:latin typeface="Times New Roman" pitchFamily="18" charset="0"/>
              </a:rPr>
              <a:t>(</a:t>
            </a:r>
            <a:r>
              <a:rPr lang="en-US" sz="2400" b="0" i="1">
                <a:latin typeface="Times New Roman" pitchFamily="18" charset="0"/>
              </a:rPr>
              <a:t>x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, </a:t>
            </a:r>
            <a:r>
              <a:rPr lang="en-US" sz="2400" b="0" i="1">
                <a:latin typeface="Times New Roman" pitchFamily="18" charset="0"/>
              </a:rPr>
              <a:t>y</a:t>
            </a:r>
            <a:r>
              <a:rPr lang="en-US" sz="2400" b="0" i="1" baseline="-25000">
                <a:latin typeface="Times New Roman" pitchFamily="18" charset="0"/>
              </a:rPr>
              <a:t>i</a:t>
            </a:r>
            <a:r>
              <a:rPr lang="en-US" sz="2400" b="0">
                <a:latin typeface="Times New Roman" pitchFamily="18" charset="0"/>
              </a:rPr>
              <a:t>)</a:t>
            </a:r>
          </a:p>
        </p:txBody>
      </p:sp>
      <p:sp>
        <p:nvSpPr>
          <p:cNvPr id="6156" name="Rectangle 7"/>
          <p:cNvSpPr>
            <a:spLocks noChangeArrowheads="1"/>
          </p:cNvSpPr>
          <p:nvPr/>
        </p:nvSpPr>
        <p:spPr bwMode="auto">
          <a:xfrm>
            <a:off x="7162800" y="1066800"/>
            <a:ext cx="16802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i="1" dirty="0" err="1">
                <a:latin typeface="Times New Roman" pitchFamily="18" charset="0"/>
              </a:rPr>
              <a:t>ax+by+c</a:t>
            </a:r>
            <a:r>
              <a:rPr lang="en-US" sz="2400" b="0" i="1" dirty="0">
                <a:latin typeface="Times New Roman" pitchFamily="18" charset="0"/>
              </a:rPr>
              <a:t>=0</a:t>
            </a:r>
          </a:p>
        </p:txBody>
      </p:sp>
      <p:graphicFrame>
        <p:nvGraphicFramePr>
          <p:cNvPr id="6147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990600" y="1752600"/>
          <a:ext cx="34290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49080" imgH="291960" progId="Equation.3">
                  <p:embed/>
                </p:oleObj>
              </mc:Choice>
              <mc:Fallback>
                <p:oleObj name="Equation" r:id="rId6" imgW="1549080" imgH="291960" progId="Equation.3">
                  <p:embed/>
                  <p:pic>
                    <p:nvPicPr>
                      <p:cNvPr id="614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3429000" cy="6461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Rectangle 9"/>
          <p:cNvSpPr>
            <a:spLocks noChangeArrowheads="1"/>
          </p:cNvSpPr>
          <p:nvPr/>
        </p:nvSpPr>
        <p:spPr bwMode="auto">
          <a:xfrm>
            <a:off x="7010400" y="1600200"/>
            <a:ext cx="2057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0"/>
              <a:t>Unit normal: </a:t>
            </a:r>
            <a:r>
              <a:rPr lang="en-US" sz="2000" b="0" i="1">
                <a:latin typeface="Times New Roman" pitchFamily="18" charset="0"/>
              </a:rPr>
              <a:t>N=</a:t>
            </a:r>
            <a:r>
              <a:rPr lang="en-US" sz="2000" b="0">
                <a:latin typeface="Times New Roman" pitchFamily="18" charset="0"/>
              </a:rPr>
              <a:t>(</a:t>
            </a:r>
            <a:r>
              <a:rPr lang="en-US" sz="2000" b="0" i="1">
                <a:latin typeface="Times New Roman" pitchFamily="18" charset="0"/>
              </a:rPr>
              <a:t>a, b</a:t>
            </a:r>
            <a:r>
              <a:rPr lang="en-US" sz="2000" b="0">
                <a:latin typeface="Times New Roman" pitchFamily="18" charset="0"/>
              </a:rPr>
              <a:t>)</a:t>
            </a:r>
          </a:p>
        </p:txBody>
      </p:sp>
      <p:graphicFrame>
        <p:nvGraphicFramePr>
          <p:cNvPr id="6148" name="Object 10"/>
          <p:cNvGraphicFramePr>
            <a:graphicFrameLocks noChangeAspect="1"/>
          </p:cNvGraphicFramePr>
          <p:nvPr/>
        </p:nvGraphicFramePr>
        <p:xfrm>
          <a:off x="403225" y="2667000"/>
          <a:ext cx="3687763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79560" imgH="393480" progId="Equation.3">
                  <p:embed/>
                </p:oleObj>
              </mc:Choice>
              <mc:Fallback>
                <p:oleObj name="Equation" r:id="rId8" imgW="1879560" imgH="393480" progId="Equation.3">
                  <p:embed/>
                  <p:pic>
                    <p:nvPicPr>
                      <p:cNvPr id="614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" y="2667000"/>
                        <a:ext cx="3687763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5035" name="Object 11"/>
          <p:cNvGraphicFramePr>
            <a:graphicFrameLocks noChangeAspect="1"/>
          </p:cNvGraphicFramePr>
          <p:nvPr/>
        </p:nvGraphicFramePr>
        <p:xfrm>
          <a:off x="4778375" y="2674938"/>
          <a:ext cx="4233863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11200" imgH="393480" progId="Equation.3">
                  <p:embed/>
                </p:oleObj>
              </mc:Choice>
              <mc:Fallback>
                <p:oleObj name="Equation" r:id="rId10" imgW="2311200" imgH="393480" progId="Equation.3">
                  <p:embed/>
                  <p:pic>
                    <p:nvPicPr>
                      <p:cNvPr id="16650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2674938"/>
                        <a:ext cx="4233863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5036" name="Object 12"/>
          <p:cNvGraphicFramePr>
            <a:graphicFrameLocks noChangeAspect="1"/>
          </p:cNvGraphicFramePr>
          <p:nvPr/>
        </p:nvGraphicFramePr>
        <p:xfrm>
          <a:off x="317500" y="3360738"/>
          <a:ext cx="8628063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267080" imgH="761760" progId="Equation.3">
                  <p:embed/>
                </p:oleObj>
              </mc:Choice>
              <mc:Fallback>
                <p:oleObj name="Equation" r:id="rId12" imgW="4267080" imgH="761760" progId="Equation.3">
                  <p:embed/>
                  <p:pic>
                    <p:nvPicPr>
                      <p:cNvPr id="16650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3360738"/>
                        <a:ext cx="8628063" cy="153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5040" name="Text Box 16"/>
          <p:cNvSpPr txBox="1">
            <a:spLocks noChangeArrowheads="1"/>
          </p:cNvSpPr>
          <p:nvPr/>
        </p:nvSpPr>
        <p:spPr bwMode="auto">
          <a:xfrm>
            <a:off x="233614" y="5715000"/>
            <a:ext cx="85293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>
                <a:latin typeface="+mn-lt"/>
              </a:rPr>
              <a:t>Solution is eigenvector corresponding to smallest </a:t>
            </a:r>
            <a:r>
              <a:rPr lang="en-US" sz="2400" b="0" dirty="0" err="1">
                <a:latin typeface="+mn-lt"/>
              </a:rPr>
              <a:t>eigenvalue</a:t>
            </a:r>
            <a:r>
              <a:rPr lang="en-US" sz="2400" b="0" dirty="0">
                <a:latin typeface="+mn-lt"/>
              </a:rPr>
              <a:t> of A</a:t>
            </a:r>
            <a:r>
              <a:rPr lang="en-US" sz="2400" b="0" baseline="30000" dirty="0">
                <a:latin typeface="+mn-lt"/>
              </a:rPr>
              <a:t>T</a:t>
            </a:r>
            <a:r>
              <a:rPr lang="en-US" sz="2400" b="0" dirty="0">
                <a:latin typeface="+mn-lt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4800" y="6488668"/>
            <a:ext cx="816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details on Raleigh Quotient: </a:t>
            </a:r>
            <a:r>
              <a:rPr lang="en-US" dirty="0">
                <a:hlinkClick r:id="rId14"/>
              </a:rPr>
              <a:t>http://en.wikipedia.org/wiki/Rayleigh_quotient</a:t>
            </a:r>
            <a:endParaRPr lang="en-US" dirty="0"/>
          </a:p>
        </p:txBody>
      </p:sp>
      <p:graphicFrame>
        <p:nvGraphicFramePr>
          <p:cNvPr id="2" name="Object 12"/>
          <p:cNvGraphicFramePr>
            <a:graphicFrameLocks noChangeAspect="1"/>
          </p:cNvGraphicFramePr>
          <p:nvPr/>
        </p:nvGraphicFramePr>
        <p:xfrm>
          <a:off x="574675" y="4740275"/>
          <a:ext cx="73437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632040" imgH="444240" progId="Equation.3">
                  <p:embed/>
                </p:oleObj>
              </mc:Choice>
              <mc:Fallback>
                <p:oleObj name="Equation" r:id="rId15" imgW="3632040" imgH="444240" progId="Equation.3">
                  <p:embed/>
                  <p:pic>
                    <p:nvPicPr>
                      <p:cNvPr id="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" y="4740275"/>
                        <a:ext cx="734377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461855" y="0"/>
            <a:ext cx="2682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modified from S. Lazebnik</a:t>
            </a:r>
          </a:p>
        </p:txBody>
      </p:sp>
    </p:spTree>
    <p:extLst>
      <p:ext uri="{BB962C8B-B14F-4D97-AF65-F5344CB8AC3E}">
        <p14:creationId xmlns:p14="http://schemas.microsoft.com/office/powerpoint/2010/main" val="35026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5040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381000" y="3581400"/>
            <a:ext cx="8305800" cy="2743200"/>
          </a:xfrm>
          <a:prstGeom prst="roundRect">
            <a:avLst/>
          </a:prstGeom>
          <a:solidFill>
            <a:srgbClr val="E6EDF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extrusionH="31750" contourW="19050" prstMaterial="matte">
            <a:bevelT w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Recap: Two Common Optimization Problems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3581400"/>
            <a:ext cx="4038600" cy="685800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48200" y="3581400"/>
            <a:ext cx="4038600" cy="639763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Solution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</p:txBody>
      </p:sp>
      <p:graphicFrame>
        <p:nvGraphicFramePr>
          <p:cNvPr id="1665036" name="Object 12"/>
          <p:cNvGraphicFramePr>
            <a:graphicFrameLocks noChangeAspect="1"/>
          </p:cNvGraphicFramePr>
          <p:nvPr/>
        </p:nvGraphicFramePr>
        <p:xfrm>
          <a:off x="561975" y="4237037"/>
          <a:ext cx="44672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09680" imgH="203040" progId="Equation.3">
                  <p:embed/>
                </p:oleObj>
              </mc:Choice>
              <mc:Fallback>
                <p:oleObj name="Equation" r:id="rId2" imgW="2209680" imgH="203040" progId="Equation.3">
                  <p:embed/>
                  <p:pic>
                    <p:nvPicPr>
                      <p:cNvPr id="16650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4237037"/>
                        <a:ext cx="44672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512762" y="4770437"/>
          <a:ext cx="243998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06360" imgH="419040" progId="Equation.3">
                  <p:embed/>
                </p:oleObj>
              </mc:Choice>
              <mc:Fallback>
                <p:oleObj name="Equation" r:id="rId4" imgW="1206360" imgH="41904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" y="4770437"/>
                        <a:ext cx="243998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512763" y="5761038"/>
          <a:ext cx="418782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70000" imgH="203040" progId="Equation.3">
                  <p:embed/>
                </p:oleObj>
              </mc:Choice>
              <mc:Fallback>
                <p:oleObj name="Equation" r:id="rId6" imgW="2070000" imgH="2030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5761038"/>
                        <a:ext cx="418782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818188" y="4640263"/>
          <a:ext cx="2259012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17440" imgH="457200" progId="Equation.3">
                  <p:embed/>
                </p:oleObj>
              </mc:Choice>
              <mc:Fallback>
                <p:oleObj name="Equation" r:id="rId8" imgW="1117440" imgH="45720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188" y="4640263"/>
                        <a:ext cx="2259012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81000" y="1295400"/>
            <a:ext cx="8305800" cy="2057400"/>
            <a:chOff x="228600" y="4114800"/>
            <a:chExt cx="8305800" cy="2057400"/>
          </a:xfrm>
        </p:grpSpPr>
        <p:sp>
          <p:nvSpPr>
            <p:cNvPr id="19" name="Rounded Rectangle 18"/>
            <p:cNvSpPr/>
            <p:nvPr/>
          </p:nvSpPr>
          <p:spPr>
            <a:xfrm>
              <a:off x="228600" y="4114800"/>
              <a:ext cx="8305800" cy="2057400"/>
            </a:xfrm>
            <a:prstGeom prst="roundRect">
              <a:avLst/>
            </a:prstGeom>
            <a:solidFill>
              <a:srgbClr val="E6EDF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 extrusionH="31750" contourW="19050" prstMaterial="matte">
              <a:bevelT w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ntent Placeholder 10"/>
            <p:cNvSpPr txBox="1">
              <a:spLocks/>
            </p:cNvSpPr>
            <p:nvPr/>
          </p:nvSpPr>
          <p:spPr bwMode="auto">
            <a:xfrm>
              <a:off x="304800" y="4114800"/>
              <a:ext cx="4038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Problem statement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Content Placeholder 11"/>
            <p:cNvSpPr txBox="1">
              <a:spLocks/>
            </p:cNvSpPr>
            <p:nvPr/>
          </p:nvSpPr>
          <p:spPr bwMode="auto">
            <a:xfrm>
              <a:off x="4495800" y="4114800"/>
              <a:ext cx="4038600" cy="63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Solution</a:t>
              </a:r>
            </a:p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aphicFrame>
          <p:nvGraphicFramePr>
            <p:cNvPr id="24" name="Object 12"/>
            <p:cNvGraphicFramePr>
              <a:graphicFrameLocks noChangeAspect="1"/>
            </p:cNvGraphicFramePr>
            <p:nvPr/>
          </p:nvGraphicFramePr>
          <p:xfrm>
            <a:off x="685800" y="5456238"/>
            <a:ext cx="3905250" cy="411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930320" imgH="203040" progId="Equation.3">
                    <p:embed/>
                  </p:oleObj>
                </mc:Choice>
                <mc:Fallback>
                  <p:oleObj name="Equation" r:id="rId10" imgW="1930320" imgH="203040" progId="Equation.3">
                    <p:embed/>
                    <p:pic>
                      <p:nvPicPr>
                        <p:cNvPr id="2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5456238"/>
                          <a:ext cx="3905250" cy="411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/>
          </p:nvGraphicFramePr>
          <p:xfrm>
            <a:off x="5715000" y="5486400"/>
            <a:ext cx="1179512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83920" imgH="177480" progId="Equation.3">
                    <p:embed/>
                  </p:oleObj>
                </mc:Choice>
                <mc:Fallback>
                  <p:oleObj name="Equation" r:id="rId12" imgW="583920" imgH="177480" progId="Equation.3">
                    <p:embed/>
                    <p:pic>
                      <p:nvPicPr>
                        <p:cNvPr id="25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5000" y="5486400"/>
                          <a:ext cx="1179512" cy="358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370" name="Object 6"/>
            <p:cNvGraphicFramePr>
              <a:graphicFrameLocks noChangeAspect="1"/>
            </p:cNvGraphicFramePr>
            <p:nvPr/>
          </p:nvGraphicFramePr>
          <p:xfrm>
            <a:off x="1219200" y="4813300"/>
            <a:ext cx="2433637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244520" imgH="266400" progId="Equation.3">
                    <p:embed/>
                  </p:oleObj>
                </mc:Choice>
                <mc:Fallback>
                  <p:oleObj name="Equation" r:id="rId14" imgW="1244520" imgH="266400" progId="Equation.3">
                    <p:embed/>
                    <p:pic>
                      <p:nvPicPr>
                        <p:cNvPr id="14337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9200" y="4813300"/>
                          <a:ext cx="2433637" cy="520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60933" name="Object 5"/>
            <p:cNvGraphicFramePr>
              <a:graphicFrameLocks noChangeAspect="1"/>
            </p:cNvGraphicFramePr>
            <p:nvPr/>
          </p:nvGraphicFramePr>
          <p:xfrm>
            <a:off x="5514975" y="4876800"/>
            <a:ext cx="2105025" cy="500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066680" imgH="253800" progId="Equation.3">
                    <p:embed/>
                  </p:oleObj>
                </mc:Choice>
                <mc:Fallback>
                  <p:oleObj name="Equation" r:id="rId16" imgW="1066680" imgH="253800" progId="Equation.3">
                    <p:embed/>
                    <p:pic>
                      <p:nvPicPr>
                        <p:cNvPr id="16609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4975" y="4876800"/>
                          <a:ext cx="2105025" cy="500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TextBox 27"/>
            <p:cNvSpPr txBox="1"/>
            <p:nvPr/>
          </p:nvSpPr>
          <p:spPr>
            <a:xfrm>
              <a:off x="6934200" y="5498068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matlab</a:t>
              </a:r>
              <a:r>
                <a:rPr lang="en-U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038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22991" cy="1325563"/>
          </a:xfrm>
        </p:spPr>
        <p:txBody>
          <a:bodyPr>
            <a:normAutofit/>
          </a:bodyPr>
          <a:lstStyle/>
          <a:p>
            <a:r>
              <a:rPr lang="en-US" dirty="0"/>
              <a:t>Least squares (global) optimization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Good</a:t>
            </a:r>
          </a:p>
          <a:p>
            <a:r>
              <a:rPr lang="en-US" sz="2800" dirty="0"/>
              <a:t>Clearly specified objective</a:t>
            </a:r>
          </a:p>
          <a:p>
            <a:r>
              <a:rPr lang="en-US" sz="2800" dirty="0"/>
              <a:t>Optimization is easy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Bad</a:t>
            </a:r>
          </a:p>
          <a:p>
            <a:r>
              <a:rPr lang="en-US" sz="2800" dirty="0"/>
              <a:t>May not be what you want to optimize </a:t>
            </a:r>
          </a:p>
          <a:p>
            <a:r>
              <a:rPr lang="en-US" sz="2800" dirty="0"/>
              <a:t>Sensitive to outliers</a:t>
            </a:r>
          </a:p>
          <a:p>
            <a:pPr lvl="1"/>
            <a:r>
              <a:rPr lang="en-US" sz="2400" dirty="0"/>
              <a:t>Bad matches, extra points</a:t>
            </a:r>
          </a:p>
          <a:p>
            <a:r>
              <a:rPr lang="en-US" sz="2800" dirty="0"/>
              <a:t>Doesn’t allow you to get multiple good fits</a:t>
            </a:r>
          </a:p>
          <a:p>
            <a:pPr lvl="1"/>
            <a:r>
              <a:rPr lang="en-US" sz="2400" dirty="0"/>
              <a:t>Detecting multiple objects, lines,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9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29600" cy="6858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Robust least squares (to deal with outliers)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838200"/>
            <a:ext cx="8610600" cy="19812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400" dirty="0"/>
              <a:t>General approach: </a:t>
            </a:r>
          </a:p>
          <a:p>
            <a:pPr>
              <a:buFontTx/>
              <a:buNone/>
            </a:pPr>
            <a:r>
              <a:rPr lang="en-US" sz="2400" dirty="0"/>
              <a:t>    minimize</a:t>
            </a:r>
            <a:br>
              <a:rPr lang="en-US" sz="2400" dirty="0"/>
            </a:br>
            <a:endParaRPr lang="en-US" sz="2400" dirty="0"/>
          </a:p>
          <a:p>
            <a:pPr>
              <a:buNone/>
            </a:pPr>
            <a:r>
              <a:rPr lang="en-US" sz="2400" i="1" dirty="0">
                <a:latin typeface="Times New Roman" pitchFamily="18" charset="0"/>
              </a:rPr>
              <a:t>	</a:t>
            </a:r>
          </a:p>
          <a:p>
            <a:pPr>
              <a:buNone/>
            </a:pPr>
            <a:r>
              <a:rPr lang="en-US" sz="2400" i="1" dirty="0">
                <a:latin typeface="Times New Roman" pitchFamily="18" charset="0"/>
              </a:rPr>
              <a:t>	</a:t>
            </a:r>
            <a:r>
              <a:rPr lang="en-US" sz="2400" i="1" dirty="0" err="1">
                <a:latin typeface="Times New Roman" pitchFamily="18" charset="0"/>
              </a:rPr>
              <a:t>u</a:t>
            </a:r>
            <a:r>
              <a:rPr lang="en-US" sz="2400" i="1" baseline="-25000" dirty="0" err="1">
                <a:latin typeface="Times New Roman" pitchFamily="18" charset="0"/>
              </a:rPr>
              <a:t>i</a:t>
            </a:r>
            <a:r>
              <a:rPr lang="en-US" sz="2400" i="1" baseline="-25000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i="1" dirty="0">
                <a:latin typeface="Times New Roman" pitchFamily="18" charset="0"/>
              </a:rPr>
              <a:t>x</a:t>
            </a:r>
            <a:r>
              <a:rPr lang="en-US" sz="2400" i="1" baseline="-25000" dirty="0">
                <a:latin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l-GR" sz="2400" i="1" dirty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2400" dirty="0">
                <a:cs typeface="Times New Roman" pitchFamily="18" charset="0"/>
              </a:rPr>
              <a:t> – residual of </a:t>
            </a:r>
            <a:r>
              <a:rPr lang="en-US" sz="2400" dirty="0" err="1">
                <a:cs typeface="Times New Roman" pitchFamily="18" charset="0"/>
              </a:rPr>
              <a:t>i</a:t>
            </a:r>
            <a:r>
              <a:rPr lang="en-US" sz="2400" baseline="30000" dirty="0" err="1">
                <a:cs typeface="Times New Roman" pitchFamily="18" charset="0"/>
              </a:rPr>
              <a:t>th</a:t>
            </a:r>
            <a:r>
              <a:rPr lang="en-US" sz="2400" dirty="0">
                <a:cs typeface="Times New Roman" pitchFamily="18" charset="0"/>
              </a:rPr>
              <a:t> point </a:t>
            </a:r>
            <a:r>
              <a:rPr lang="en-US" sz="2400" dirty="0" err="1">
                <a:cs typeface="Times New Roman" pitchFamily="18" charset="0"/>
              </a:rPr>
              <a:t>w.r.t</a:t>
            </a:r>
            <a:r>
              <a:rPr lang="en-US" sz="2400" dirty="0">
                <a:cs typeface="Times New Roman" pitchFamily="18" charset="0"/>
              </a:rPr>
              <a:t>. model parameters </a:t>
            </a:r>
            <a:r>
              <a:rPr lang="el-GR" sz="2400" i="1" dirty="0">
                <a:cs typeface="Times New Roman" pitchFamily="18" charset="0"/>
              </a:rPr>
              <a:t>θ</a:t>
            </a:r>
            <a:br>
              <a:rPr lang="en-US" sz="2400" dirty="0">
                <a:cs typeface="Times New Roman" pitchFamily="18" charset="0"/>
              </a:rPr>
            </a:br>
            <a:r>
              <a:rPr lang="el-GR" sz="2400" i="1" dirty="0">
                <a:cs typeface="Times New Roman" pitchFamily="18" charset="0"/>
              </a:rPr>
              <a:t>ρ</a:t>
            </a:r>
            <a:r>
              <a:rPr lang="en-US" sz="2400" dirty="0">
                <a:cs typeface="Times New Roman" pitchFamily="18" charset="0"/>
              </a:rPr>
              <a:t> – robust function</a:t>
            </a:r>
            <a:r>
              <a:rPr lang="en-US" sz="2400" dirty="0"/>
              <a:t> with scale parameter </a:t>
            </a:r>
            <a:r>
              <a:rPr lang="el-GR" sz="2400" dirty="0">
                <a:cs typeface="Times New Roman" pitchFamily="18" charset="0"/>
              </a:rPr>
              <a:t>σ</a:t>
            </a:r>
            <a:r>
              <a:rPr lang="en-US" sz="2400" dirty="0">
                <a:cs typeface="Times New Roman" pitchFamily="18" charset="0"/>
              </a:rPr>
              <a:t>  </a:t>
            </a:r>
          </a:p>
        </p:txBody>
      </p:sp>
      <p:graphicFrame>
        <p:nvGraphicFramePr>
          <p:cNvPr id="80900" name="Object 4"/>
          <p:cNvGraphicFramePr>
            <a:graphicFrameLocks noChangeAspect="1"/>
          </p:cNvGraphicFramePr>
          <p:nvPr/>
        </p:nvGraphicFramePr>
        <p:xfrm>
          <a:off x="2667000" y="1295400"/>
          <a:ext cx="2352675" cy="747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79280" imgH="342720" progId="Equation.3">
                  <p:embed/>
                </p:oleObj>
              </mc:Choice>
              <mc:Fallback>
                <p:oleObj name="Equation" r:id="rId3" imgW="1079280" imgH="342720" progId="Equation.3">
                  <p:embed/>
                  <p:pic>
                    <p:nvPicPr>
                      <p:cNvPr id="809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295400"/>
                        <a:ext cx="2352675" cy="7474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128963"/>
            <a:ext cx="4724400" cy="3424237"/>
          </a:xfrm>
          <a:prstGeom prst="rect">
            <a:avLst/>
          </a:prstGeom>
          <a:noFill/>
        </p:spPr>
      </p:pic>
      <p:pic>
        <p:nvPicPr>
          <p:cNvPr id="809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200" y="3048000"/>
            <a:ext cx="2362200" cy="7762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5257800" y="3352800"/>
            <a:ext cx="3352800" cy="173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 dirty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The robust function </a:t>
            </a:r>
            <a:r>
              <a:rPr lang="el-GR" sz="2400" i="1" dirty="0">
                <a:solidFill>
                  <a:srgbClr val="000000"/>
                </a:solidFill>
                <a:cs typeface="Times New Roman" pitchFamily="18" charset="0"/>
              </a:rPr>
              <a:t>ρ</a:t>
            </a:r>
            <a:r>
              <a:rPr lang="en-US" sz="2000" dirty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Favors a configuration </a:t>
            </a:r>
          </a:p>
          <a:p>
            <a:pPr eaLnBrk="0" hangingPunct="0">
              <a:spcBef>
                <a:spcPct val="20000"/>
              </a:spcBef>
            </a:pPr>
            <a:r>
              <a:rPr lang="en-US" dirty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with small residuals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en-US" dirty="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Constant penalty for large residuals</a:t>
            </a:r>
            <a:endParaRPr lang="en-US" i="1" dirty="0">
              <a:solidFill>
                <a:srgbClr val="000000"/>
              </a:solidFill>
              <a:latin typeface="Futura Bk BT" pitchFamily="34" charset="0"/>
              <a:cs typeface="Arial" charset="0"/>
            </a:endParaRPr>
          </a:p>
        </p:txBody>
      </p:sp>
      <p:graphicFrame>
        <p:nvGraphicFramePr>
          <p:cNvPr id="80904" name="Object 8"/>
          <p:cNvGraphicFramePr>
            <a:graphicFrameLocks noChangeAspect="1"/>
          </p:cNvGraphicFramePr>
          <p:nvPr/>
        </p:nvGraphicFramePr>
        <p:xfrm>
          <a:off x="5513388" y="1295400"/>
          <a:ext cx="24193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49080" imgH="291960" progId="Equation.3">
                  <p:embed/>
                </p:oleObj>
              </mc:Choice>
              <mc:Fallback>
                <p:oleObj name="Equation" r:id="rId7" imgW="1549080" imgH="291960" progId="Equation.3">
                  <p:embed/>
                  <p:pic>
                    <p:nvPicPr>
                      <p:cNvPr id="809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1295400"/>
                        <a:ext cx="24193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S. Savarese</a:t>
            </a:r>
          </a:p>
        </p:txBody>
      </p:sp>
    </p:spTree>
    <p:extLst>
      <p:ext uri="{BB962C8B-B14F-4D97-AF65-F5344CB8AC3E}">
        <p14:creationId xmlns:p14="http://schemas.microsoft.com/office/powerpoint/2010/main" val="263895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Estimator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Initialize: e.g., choose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𝜃</m:t>
                    </m:r>
                  </m:oMath>
                </a14:m>
                <a:r>
                  <a:rPr lang="en-US" sz="2800" dirty="0"/>
                  <a:t> by least squares fit and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Choose </a:t>
                </a:r>
                <a:r>
                  <a:rPr lang="en-US" sz="2800" dirty="0" err="1"/>
                  <a:t>params</a:t>
                </a:r>
                <a:r>
                  <a:rPr lang="en-US" sz="2800" dirty="0"/>
                  <a:t> to minimize:</a:t>
                </a:r>
              </a:p>
              <a:p>
                <a:pPr marL="914400" lvl="1" indent="-514350"/>
                <a:r>
                  <a:rPr lang="en-US" sz="2400" dirty="0"/>
                  <a:t>E.g., numerical optimization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Compute new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(2) and (3) until convergence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9"/>
                <a:stretch>
                  <a:fillRect l="-139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912205"/>
              </p:ext>
            </p:extLst>
          </p:nvPr>
        </p:nvGraphicFramePr>
        <p:xfrm>
          <a:off x="3312977" y="4729757"/>
          <a:ext cx="3276600" cy="49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22360" imgH="215640" progId="Equation.3">
                  <p:embed/>
                </p:oleObj>
              </mc:Choice>
              <mc:Fallback>
                <p:oleObj name="Equation" r:id="rId10" imgW="1422360" imgH="2156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2977" y="4729757"/>
                        <a:ext cx="3276600" cy="4973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076305"/>
              </p:ext>
            </p:extLst>
          </p:nvPr>
        </p:nvGraphicFramePr>
        <p:xfrm>
          <a:off x="5363883" y="3543003"/>
          <a:ext cx="3082925" cy="916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36480" imgH="457200" progId="Equation.3">
                  <p:embed/>
                </p:oleObj>
              </mc:Choice>
              <mc:Fallback>
                <p:oleObj name="Equation" r:id="rId12" imgW="1536480" imgH="457200" progId="Equation.3">
                  <p:embed/>
                  <p:pic>
                    <p:nvPicPr>
                      <p:cNvPr id="1464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3883" y="3543003"/>
                        <a:ext cx="3082925" cy="9165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548512"/>
              </p:ext>
            </p:extLst>
          </p:nvPr>
        </p:nvGraphicFramePr>
        <p:xfrm>
          <a:off x="919213" y="1690689"/>
          <a:ext cx="3276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422400" imgH="215900" progId="Equation.3">
                  <p:embed/>
                </p:oleObj>
              </mc:Choice>
              <mc:Fallback>
                <p:oleObj name="Equation" r:id="rId14" imgW="1422400" imgH="21590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213" y="1690689"/>
                        <a:ext cx="32766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540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Autofit/>
          </a:bodyPr>
          <a:lstStyle/>
          <a:p>
            <a:r>
              <a:rPr lang="en-US" sz="3600" dirty="0"/>
              <a:t>Other ways to search for parameters (for when no closed form solution exists)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35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Line search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 each parameter, step through values and choose value that gives best fit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Repeat (1) until no parameter changes</a:t>
            </a:r>
          </a:p>
          <a:p>
            <a:pPr marL="514350" indent="-457200"/>
            <a:endParaRPr lang="en-US" dirty="0"/>
          </a:p>
          <a:p>
            <a:pPr marL="287338" indent="-284163"/>
            <a:r>
              <a:rPr lang="en-US" dirty="0"/>
              <a:t>Grid search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Propose several sets of parameters, evenly sampled in the joint 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Choose best (or top few) and sample joint parameters around the current best; repeat</a:t>
            </a:r>
          </a:p>
          <a:p>
            <a:pPr marL="571500" indent="-514350"/>
            <a:endParaRPr lang="en-US" dirty="0"/>
          </a:p>
          <a:p>
            <a:pPr marL="341313" indent="-284163"/>
            <a:r>
              <a:rPr lang="en-US" dirty="0"/>
              <a:t>Gradient descent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Provide initial position (e.g., random)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Locally search for better parameters by following gradient</a:t>
            </a:r>
          </a:p>
        </p:txBody>
      </p:sp>
    </p:spTree>
    <p:extLst>
      <p:ext uri="{BB962C8B-B14F-4D97-AF65-F5344CB8AC3E}">
        <p14:creationId xmlns:p14="http://schemas.microsoft.com/office/powerpoint/2010/main" val="334960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Hypothesize and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Propose parameters</a:t>
            </a:r>
          </a:p>
          <a:p>
            <a:pPr marL="914400" lvl="1" indent="-514350"/>
            <a:r>
              <a:rPr lang="en-US" dirty="0"/>
              <a:t>Try all possible</a:t>
            </a:r>
          </a:p>
          <a:p>
            <a:pPr marL="914400" lvl="1" indent="-514350"/>
            <a:r>
              <a:rPr lang="en-US" dirty="0"/>
              <a:t>Each point votes for all consistent parameters</a:t>
            </a:r>
          </a:p>
          <a:p>
            <a:pPr marL="914400" lvl="1" indent="-514350"/>
            <a:r>
              <a:rPr lang="en-US" dirty="0"/>
              <a:t>Repeatedly sample enough points to solve for parameters</a:t>
            </a:r>
          </a:p>
          <a:p>
            <a:pPr marL="914400" lvl="1" indent="-51435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Score the given parameters</a:t>
            </a:r>
          </a:p>
          <a:p>
            <a:pPr marL="914400" lvl="1" indent="-514350"/>
            <a:r>
              <a:rPr lang="en-US" dirty="0"/>
              <a:t>Number of consistent points, possibly weighted by distance</a:t>
            </a:r>
          </a:p>
          <a:p>
            <a:pPr marL="914400" lvl="1" indent="-51435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from among the set of parameters</a:t>
            </a:r>
          </a:p>
          <a:p>
            <a:pPr marL="914400" lvl="1" indent="-514350"/>
            <a:r>
              <a:rPr lang="en-US" dirty="0"/>
              <a:t>Global or local maximum of scores</a:t>
            </a:r>
          </a:p>
          <a:p>
            <a:pPr marL="914400" lvl="1" indent="-51435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Possibly refine parameters using inliers</a:t>
            </a:r>
          </a:p>
        </p:txBody>
      </p:sp>
    </p:spTree>
    <p:extLst>
      <p:ext uri="{BB962C8B-B14F-4D97-AF65-F5344CB8AC3E}">
        <p14:creationId xmlns:p14="http://schemas.microsoft.com/office/powerpoint/2010/main" val="40179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Hough Transform: Outline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34" charset="0"/>
              <a:buAutoNum type="arabicPeriod"/>
            </a:pPr>
            <a:endParaRPr lang="en-US" dirty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/>
              <a:t>Create a grid of parameter values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dirty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/>
              <a:t>Each point votes for a set of parameters, incrementing those values in grid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dirty="0"/>
          </a:p>
          <a:p>
            <a:pPr marL="514350" indent="-514350">
              <a:buFont typeface="Calibri" pitchFamily="34" charset="0"/>
              <a:buAutoNum type="arabicPeriod"/>
            </a:pPr>
            <a:r>
              <a:rPr lang="en-US" dirty="0"/>
              <a:t>Find maximum or local maxima in grid</a:t>
            </a:r>
          </a:p>
          <a:p>
            <a:pPr marL="514350" indent="-514350">
              <a:buFont typeface="Calibri" pitchFamily="34" charset="0"/>
              <a:buAutoNum type="arabicPeriod"/>
            </a:pPr>
            <a:endParaRPr lang="en-US" dirty="0"/>
          </a:p>
          <a:p>
            <a:pPr marL="514350" indent="-514350">
              <a:buFont typeface="Calibri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82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698625" y="35052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 flipV="1">
            <a:off x="1546225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1546225" y="5334000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756025" y="5410200"/>
            <a:ext cx="3222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x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066800" y="3276600"/>
            <a:ext cx="327025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y</a:t>
            </a: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V="1">
            <a:off x="4975225" y="3276600"/>
            <a:ext cx="16764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V="1">
            <a:off x="4670425" y="3505200"/>
            <a:ext cx="2895600" cy="1143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4670425" y="3810000"/>
            <a:ext cx="2895600" cy="838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V="1">
            <a:off x="4692650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4692650" y="5334000"/>
            <a:ext cx="3254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7126288" y="5334000"/>
            <a:ext cx="363537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Futura Bk BT" pitchFamily="34" charset="0"/>
              </a:rPr>
              <a:t>b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4152900" y="3276600"/>
            <a:ext cx="4508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m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3516643" y="6248400"/>
            <a:ext cx="1704313" cy="46166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Futura Bk BT" pitchFamily="34" charset="0"/>
              </a:rPr>
              <a:t>y = m x + b</a:t>
            </a: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304800" y="228600"/>
            <a:ext cx="53340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400" b="1">
                <a:solidFill>
                  <a:srgbClr val="000000"/>
                </a:solidFill>
                <a:latin typeface="Futura Bk BT" pitchFamily="34" charset="0"/>
              </a:rPr>
              <a:t>Hough transform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5791200" y="4114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2514600" y="43434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1981200" y="38100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2263775" y="41148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381000" y="1828800"/>
            <a:ext cx="7696200" cy="830997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utura Bk BT" pitchFamily="34" charset="0"/>
              </a:rPr>
              <a:t>Given a set of points, find the curve or line that explains the data points best</a:t>
            </a: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381000" y="1128713"/>
            <a:ext cx="71278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P.V.C. Hough, </a:t>
            </a:r>
            <a:r>
              <a:rPr lang="en-US" sz="1400" i="1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Machine Analysis of Bubble Chamber Pictures,</a:t>
            </a:r>
            <a:r>
              <a:rPr lang="en-US" sz="140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Proc. Int. Conf. High Energy Accelerators and Instrumentation, 1959 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5241925" y="5676900"/>
            <a:ext cx="1555750" cy="366713"/>
          </a:xfrm>
          <a:prstGeom prst="rect">
            <a:avLst/>
          </a:prstGeom>
          <a:noFill/>
          <a:ln w="25400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Futura Bk BT" pitchFamily="34" charset="0"/>
              </a:rPr>
              <a:t>Hough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S. Savarese</a:t>
            </a:r>
          </a:p>
        </p:txBody>
      </p:sp>
    </p:spTree>
    <p:extLst>
      <p:ext uri="{BB962C8B-B14F-4D97-AF65-F5344CB8AC3E}">
        <p14:creationId xmlns:p14="http://schemas.microsoft.com/office/powerpoint/2010/main" val="405800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/>
      <p:bldP spid="20487" grpId="0" animBg="1"/>
      <p:bldP spid="20488" grpId="0" animBg="1"/>
      <p:bldP spid="20489" grpId="0" animBg="1"/>
      <p:bldP spid="20496" grpId="0" animBg="1"/>
      <p:bldP spid="20497" grpId="0" animBg="1"/>
      <p:bldP spid="20498" grpId="0" animBg="1"/>
      <p:bldP spid="2049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 flipV="1">
            <a:off x="1546225" y="11430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1546225" y="3352800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3756025" y="3429000"/>
            <a:ext cx="3222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x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066800" y="1295400"/>
            <a:ext cx="327025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y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3146425" y="2971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2994025" y="28194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765425" y="2590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2536825" y="23622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2384425" y="2209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2003425" y="18288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1851025" y="16764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1698625" y="15240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4975225" y="1295400"/>
            <a:ext cx="16764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 flipH="1" flipV="1">
            <a:off x="5203825" y="1295400"/>
            <a:ext cx="16002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V="1">
            <a:off x="4746625" y="1219200"/>
            <a:ext cx="2438400" cy="1828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flipH="1" flipV="1">
            <a:off x="4975225" y="1295400"/>
            <a:ext cx="21336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 flipV="1">
            <a:off x="4670425" y="1905000"/>
            <a:ext cx="2895600" cy="533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 flipV="1">
            <a:off x="4670425" y="1524000"/>
            <a:ext cx="2895600" cy="1143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>
            <a:off x="4670425" y="1828800"/>
            <a:ext cx="2895600" cy="838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 flipV="1">
            <a:off x="4692650" y="11430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4692650" y="3352800"/>
            <a:ext cx="3254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1" name="Text Box 23"/>
          <p:cNvSpPr txBox="1">
            <a:spLocks noChangeArrowheads="1"/>
          </p:cNvSpPr>
          <p:nvPr/>
        </p:nvSpPr>
        <p:spPr bwMode="auto">
          <a:xfrm>
            <a:off x="7126288" y="3352800"/>
            <a:ext cx="363537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Futura Bk BT" pitchFamily="34" charset="0"/>
              </a:rPr>
              <a:t>b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4152900" y="1295400"/>
            <a:ext cx="4508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m</a:t>
            </a:r>
          </a:p>
        </p:txBody>
      </p:sp>
      <p:sp>
        <p:nvSpPr>
          <p:cNvPr id="22553" name="Line 25"/>
          <p:cNvSpPr>
            <a:spLocks noChangeShapeType="1"/>
          </p:cNvSpPr>
          <p:nvPr/>
        </p:nvSpPr>
        <p:spPr bwMode="auto">
          <a:xfrm>
            <a:off x="4670425" y="16002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4" name="Line 26"/>
          <p:cNvSpPr>
            <a:spLocks noChangeShapeType="1"/>
          </p:cNvSpPr>
          <p:nvPr/>
        </p:nvSpPr>
        <p:spPr bwMode="auto">
          <a:xfrm>
            <a:off x="4670425" y="20574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5" name="Line 27"/>
          <p:cNvSpPr>
            <a:spLocks noChangeShapeType="1"/>
          </p:cNvSpPr>
          <p:nvPr/>
        </p:nvSpPr>
        <p:spPr bwMode="auto">
          <a:xfrm>
            <a:off x="4670425" y="24384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6" name="Line 28"/>
          <p:cNvSpPr>
            <a:spLocks noChangeShapeType="1"/>
          </p:cNvSpPr>
          <p:nvPr/>
        </p:nvSpPr>
        <p:spPr bwMode="auto">
          <a:xfrm>
            <a:off x="4670425" y="2895600"/>
            <a:ext cx="2895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>
            <a:off x="51276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8" name="Line 30"/>
          <p:cNvSpPr>
            <a:spLocks noChangeShapeType="1"/>
          </p:cNvSpPr>
          <p:nvPr/>
        </p:nvSpPr>
        <p:spPr bwMode="auto">
          <a:xfrm>
            <a:off x="55848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59" name="Line 31"/>
          <p:cNvSpPr>
            <a:spLocks noChangeShapeType="1"/>
          </p:cNvSpPr>
          <p:nvPr/>
        </p:nvSpPr>
        <p:spPr bwMode="auto">
          <a:xfrm>
            <a:off x="61182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60" name="Line 32"/>
          <p:cNvSpPr>
            <a:spLocks noChangeShapeType="1"/>
          </p:cNvSpPr>
          <p:nvPr/>
        </p:nvSpPr>
        <p:spPr bwMode="auto">
          <a:xfrm>
            <a:off x="65754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61" name="Line 33"/>
          <p:cNvSpPr>
            <a:spLocks noChangeShapeType="1"/>
          </p:cNvSpPr>
          <p:nvPr/>
        </p:nvSpPr>
        <p:spPr bwMode="auto">
          <a:xfrm>
            <a:off x="71088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562" name="Line 34"/>
          <p:cNvSpPr>
            <a:spLocks noChangeShapeType="1"/>
          </p:cNvSpPr>
          <p:nvPr/>
        </p:nvSpPr>
        <p:spPr bwMode="auto">
          <a:xfrm>
            <a:off x="7566025" y="1295400"/>
            <a:ext cx="0" cy="2057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066800" y="3886200"/>
            <a:ext cx="6940550" cy="2819400"/>
            <a:chOff x="672" y="2448"/>
            <a:chExt cx="4372" cy="1776"/>
          </a:xfrm>
        </p:grpSpPr>
        <p:sp>
          <p:nvSpPr>
            <p:cNvPr id="22564" name="Oval 36"/>
            <p:cNvSpPr>
              <a:spLocks noChangeArrowheads="1"/>
            </p:cNvSpPr>
            <p:nvPr/>
          </p:nvSpPr>
          <p:spPr bwMode="auto">
            <a:xfrm>
              <a:off x="2078" y="3504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5" name="Oval 37"/>
            <p:cNvSpPr>
              <a:spLocks noChangeArrowheads="1"/>
            </p:cNvSpPr>
            <p:nvPr/>
          </p:nvSpPr>
          <p:spPr bwMode="auto">
            <a:xfrm>
              <a:off x="1934" y="3408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6" name="Oval 38"/>
            <p:cNvSpPr>
              <a:spLocks noChangeArrowheads="1"/>
            </p:cNvSpPr>
            <p:nvPr/>
          </p:nvSpPr>
          <p:spPr bwMode="auto">
            <a:xfrm>
              <a:off x="1790" y="3264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7" name="Oval 39"/>
            <p:cNvSpPr>
              <a:spLocks noChangeArrowheads="1"/>
            </p:cNvSpPr>
            <p:nvPr/>
          </p:nvSpPr>
          <p:spPr bwMode="auto">
            <a:xfrm>
              <a:off x="1646" y="3072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8" name="Oval 40"/>
            <p:cNvSpPr>
              <a:spLocks noChangeArrowheads="1"/>
            </p:cNvSpPr>
            <p:nvPr/>
          </p:nvSpPr>
          <p:spPr bwMode="auto">
            <a:xfrm>
              <a:off x="1502" y="2928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69" name="Oval 41"/>
            <p:cNvSpPr>
              <a:spLocks noChangeArrowheads="1"/>
            </p:cNvSpPr>
            <p:nvPr/>
          </p:nvSpPr>
          <p:spPr bwMode="auto">
            <a:xfrm>
              <a:off x="1358" y="2784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0" name="Oval 42"/>
            <p:cNvSpPr>
              <a:spLocks noChangeArrowheads="1"/>
            </p:cNvSpPr>
            <p:nvPr/>
          </p:nvSpPr>
          <p:spPr bwMode="auto">
            <a:xfrm>
              <a:off x="1214" y="2688"/>
              <a:ext cx="96" cy="96"/>
            </a:xfrm>
            <a:prstGeom prst="ellipse">
              <a:avLst/>
            </a:prstGeom>
            <a:solidFill>
              <a:srgbClr val="3366FF"/>
            </a:solidFill>
            <a:ln w="50800" algn="ctr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1" name="Line 43"/>
            <p:cNvSpPr>
              <a:spLocks noChangeShapeType="1"/>
            </p:cNvSpPr>
            <p:nvPr/>
          </p:nvSpPr>
          <p:spPr bwMode="auto">
            <a:xfrm flipV="1">
              <a:off x="974" y="2448"/>
              <a:ext cx="0" cy="1392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2" name="Line 44"/>
            <p:cNvSpPr>
              <a:spLocks noChangeShapeType="1"/>
            </p:cNvSpPr>
            <p:nvPr/>
          </p:nvSpPr>
          <p:spPr bwMode="auto">
            <a:xfrm>
              <a:off x="974" y="3840"/>
              <a:ext cx="172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3" name="Text Box 45"/>
            <p:cNvSpPr txBox="1">
              <a:spLocks noChangeArrowheads="1"/>
            </p:cNvSpPr>
            <p:nvPr/>
          </p:nvSpPr>
          <p:spPr bwMode="auto">
            <a:xfrm>
              <a:off x="2366" y="3888"/>
              <a:ext cx="203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Futura Bk BT" pitchFamily="34" charset="0"/>
                </a:rPr>
                <a:t>x</a:t>
              </a:r>
            </a:p>
          </p:txBody>
        </p:sp>
        <p:sp>
          <p:nvSpPr>
            <p:cNvPr id="22574" name="Text Box 46"/>
            <p:cNvSpPr txBox="1">
              <a:spLocks noChangeArrowheads="1"/>
            </p:cNvSpPr>
            <p:nvPr/>
          </p:nvSpPr>
          <p:spPr bwMode="auto">
            <a:xfrm>
              <a:off x="672" y="2544"/>
              <a:ext cx="206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Futura Bk BT" pitchFamily="34" charset="0"/>
                </a:rPr>
                <a:t>y</a:t>
              </a:r>
            </a:p>
          </p:txBody>
        </p:sp>
        <p:sp>
          <p:nvSpPr>
            <p:cNvPr id="22575" name="Line 47"/>
            <p:cNvSpPr>
              <a:spLocks noChangeShapeType="1"/>
            </p:cNvSpPr>
            <p:nvPr/>
          </p:nvSpPr>
          <p:spPr bwMode="auto">
            <a:xfrm>
              <a:off x="1118" y="2640"/>
              <a:ext cx="1248" cy="100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6" name="Line 48"/>
            <p:cNvSpPr>
              <a:spLocks noChangeShapeType="1"/>
            </p:cNvSpPr>
            <p:nvPr/>
          </p:nvSpPr>
          <p:spPr bwMode="auto">
            <a:xfrm flipV="1">
              <a:off x="2990" y="2448"/>
              <a:ext cx="4" cy="1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7" name="Line 49"/>
            <p:cNvSpPr>
              <a:spLocks noChangeShapeType="1"/>
            </p:cNvSpPr>
            <p:nvPr/>
          </p:nvSpPr>
          <p:spPr bwMode="auto">
            <a:xfrm>
              <a:off x="2990" y="3936"/>
              <a:ext cx="205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78" name="Text Box 50"/>
            <p:cNvSpPr txBox="1">
              <a:spLocks noChangeArrowheads="1"/>
            </p:cNvSpPr>
            <p:nvPr/>
          </p:nvSpPr>
          <p:spPr bwMode="auto">
            <a:xfrm>
              <a:off x="2654" y="2544"/>
              <a:ext cx="284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Futura Bk BT" pitchFamily="34" charset="0"/>
                </a:rPr>
                <a:t>m</a:t>
              </a:r>
            </a:p>
          </p:txBody>
        </p:sp>
        <p:sp>
          <p:nvSpPr>
            <p:cNvPr id="22579" name="Line 51"/>
            <p:cNvSpPr>
              <a:spLocks noChangeShapeType="1"/>
            </p:cNvSpPr>
            <p:nvPr/>
          </p:nvSpPr>
          <p:spPr bwMode="auto">
            <a:xfrm>
              <a:off x="2980" y="2736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0" name="Line 52"/>
            <p:cNvSpPr>
              <a:spLocks noChangeShapeType="1"/>
            </p:cNvSpPr>
            <p:nvPr/>
          </p:nvSpPr>
          <p:spPr bwMode="auto">
            <a:xfrm>
              <a:off x="2980" y="3600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1" name="Line 53"/>
            <p:cNvSpPr>
              <a:spLocks noChangeShapeType="1"/>
            </p:cNvSpPr>
            <p:nvPr/>
          </p:nvSpPr>
          <p:spPr bwMode="auto">
            <a:xfrm>
              <a:off x="3268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2" name="Line 54"/>
            <p:cNvSpPr>
              <a:spLocks noChangeShapeType="1"/>
            </p:cNvSpPr>
            <p:nvPr/>
          </p:nvSpPr>
          <p:spPr bwMode="auto">
            <a:xfrm>
              <a:off x="3892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3" name="Line 55"/>
            <p:cNvSpPr>
              <a:spLocks noChangeShapeType="1"/>
            </p:cNvSpPr>
            <p:nvPr/>
          </p:nvSpPr>
          <p:spPr bwMode="auto">
            <a:xfrm>
              <a:off x="4180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4" name="Line 56"/>
            <p:cNvSpPr>
              <a:spLocks noChangeShapeType="1"/>
            </p:cNvSpPr>
            <p:nvPr/>
          </p:nvSpPr>
          <p:spPr bwMode="auto">
            <a:xfrm>
              <a:off x="4516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5" name="Line 57"/>
            <p:cNvSpPr>
              <a:spLocks noChangeShapeType="1"/>
            </p:cNvSpPr>
            <p:nvPr/>
          </p:nvSpPr>
          <p:spPr bwMode="auto">
            <a:xfrm>
              <a:off x="4804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6" name="Line 58"/>
            <p:cNvSpPr>
              <a:spLocks noChangeShapeType="1"/>
            </p:cNvSpPr>
            <p:nvPr/>
          </p:nvSpPr>
          <p:spPr bwMode="auto">
            <a:xfrm>
              <a:off x="2990" y="3024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7" name="Line 59"/>
            <p:cNvSpPr>
              <a:spLocks noChangeShapeType="1"/>
            </p:cNvSpPr>
            <p:nvPr/>
          </p:nvSpPr>
          <p:spPr bwMode="auto">
            <a:xfrm>
              <a:off x="2990" y="3312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8" name="Line 60"/>
            <p:cNvSpPr>
              <a:spLocks noChangeShapeType="1"/>
            </p:cNvSpPr>
            <p:nvPr/>
          </p:nvSpPr>
          <p:spPr bwMode="auto">
            <a:xfrm>
              <a:off x="3566" y="2592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  <p:sp>
          <p:nvSpPr>
            <p:cNvPr id="22589" name="Text Box 61"/>
            <p:cNvSpPr txBox="1">
              <a:spLocks noChangeArrowheads="1"/>
            </p:cNvSpPr>
            <p:nvPr/>
          </p:nvSpPr>
          <p:spPr bwMode="auto">
            <a:xfrm>
              <a:off x="3038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590" name="Text Box 62"/>
            <p:cNvSpPr txBox="1">
              <a:spLocks noChangeArrowheads="1"/>
            </p:cNvSpPr>
            <p:nvPr/>
          </p:nvSpPr>
          <p:spPr bwMode="auto">
            <a:xfrm>
              <a:off x="3306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5</a:t>
              </a:r>
            </a:p>
          </p:txBody>
        </p:sp>
        <p:sp>
          <p:nvSpPr>
            <p:cNvPr id="22591" name="Text Box 63"/>
            <p:cNvSpPr txBox="1">
              <a:spLocks noChangeArrowheads="1"/>
            </p:cNvSpPr>
            <p:nvPr/>
          </p:nvSpPr>
          <p:spPr bwMode="auto">
            <a:xfrm>
              <a:off x="3594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592" name="Text Box 64"/>
            <p:cNvSpPr txBox="1">
              <a:spLocks noChangeArrowheads="1"/>
            </p:cNvSpPr>
            <p:nvPr/>
          </p:nvSpPr>
          <p:spPr bwMode="auto">
            <a:xfrm>
              <a:off x="3930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593" name="Text Box 65"/>
            <p:cNvSpPr txBox="1">
              <a:spLocks noChangeArrowheads="1"/>
            </p:cNvSpPr>
            <p:nvPr/>
          </p:nvSpPr>
          <p:spPr bwMode="auto">
            <a:xfrm>
              <a:off x="4218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594" name="Text Box 66"/>
            <p:cNvSpPr txBox="1">
              <a:spLocks noChangeArrowheads="1"/>
            </p:cNvSpPr>
            <p:nvPr/>
          </p:nvSpPr>
          <p:spPr bwMode="auto">
            <a:xfrm>
              <a:off x="4506" y="2767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595" name="Text Box 67"/>
            <p:cNvSpPr txBox="1">
              <a:spLocks noChangeArrowheads="1"/>
            </p:cNvSpPr>
            <p:nvPr/>
          </p:nvSpPr>
          <p:spPr bwMode="auto">
            <a:xfrm>
              <a:off x="3038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596" name="Text Box 68"/>
            <p:cNvSpPr txBox="1">
              <a:spLocks noChangeArrowheads="1"/>
            </p:cNvSpPr>
            <p:nvPr/>
          </p:nvSpPr>
          <p:spPr bwMode="auto">
            <a:xfrm>
              <a:off x="3278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7</a:t>
              </a:r>
            </a:p>
          </p:txBody>
        </p:sp>
        <p:sp>
          <p:nvSpPr>
            <p:cNvPr id="22597" name="Text Box 69"/>
            <p:cNvSpPr txBox="1">
              <a:spLocks noChangeArrowheads="1"/>
            </p:cNvSpPr>
            <p:nvPr/>
          </p:nvSpPr>
          <p:spPr bwMode="auto">
            <a:xfrm>
              <a:off x="3566" y="3055"/>
              <a:ext cx="310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11</a:t>
              </a:r>
            </a:p>
          </p:txBody>
        </p:sp>
        <p:sp>
          <p:nvSpPr>
            <p:cNvPr id="22598" name="Text Box 70"/>
            <p:cNvSpPr txBox="1">
              <a:spLocks noChangeArrowheads="1"/>
            </p:cNvSpPr>
            <p:nvPr/>
          </p:nvSpPr>
          <p:spPr bwMode="auto">
            <a:xfrm>
              <a:off x="3872" y="3055"/>
              <a:ext cx="310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10</a:t>
              </a:r>
            </a:p>
          </p:txBody>
        </p:sp>
        <p:sp>
          <p:nvSpPr>
            <p:cNvPr id="22599" name="Text Box 71"/>
            <p:cNvSpPr txBox="1">
              <a:spLocks noChangeArrowheads="1"/>
            </p:cNvSpPr>
            <p:nvPr/>
          </p:nvSpPr>
          <p:spPr bwMode="auto">
            <a:xfrm>
              <a:off x="4238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4</a:t>
              </a:r>
            </a:p>
          </p:txBody>
        </p:sp>
        <p:sp>
          <p:nvSpPr>
            <p:cNvPr id="22600" name="Text Box 72"/>
            <p:cNvSpPr txBox="1">
              <a:spLocks noChangeArrowheads="1"/>
            </p:cNvSpPr>
            <p:nvPr/>
          </p:nvSpPr>
          <p:spPr bwMode="auto">
            <a:xfrm>
              <a:off x="4506" y="3055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601" name="Text Box 73"/>
            <p:cNvSpPr txBox="1">
              <a:spLocks noChangeArrowheads="1"/>
            </p:cNvSpPr>
            <p:nvPr/>
          </p:nvSpPr>
          <p:spPr bwMode="auto">
            <a:xfrm>
              <a:off x="3038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602" name="Text Box 74"/>
            <p:cNvSpPr txBox="1">
              <a:spLocks noChangeArrowheads="1"/>
            </p:cNvSpPr>
            <p:nvPr/>
          </p:nvSpPr>
          <p:spPr bwMode="auto">
            <a:xfrm>
              <a:off x="3278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603" name="Text Box 75"/>
            <p:cNvSpPr txBox="1">
              <a:spLocks noChangeArrowheads="1"/>
            </p:cNvSpPr>
            <p:nvPr/>
          </p:nvSpPr>
          <p:spPr bwMode="auto">
            <a:xfrm>
              <a:off x="3566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1</a:t>
              </a:r>
            </a:p>
          </p:txBody>
        </p:sp>
        <p:sp>
          <p:nvSpPr>
            <p:cNvPr id="22604" name="Text Box 76"/>
            <p:cNvSpPr txBox="1">
              <a:spLocks noChangeArrowheads="1"/>
            </p:cNvSpPr>
            <p:nvPr/>
          </p:nvSpPr>
          <p:spPr bwMode="auto">
            <a:xfrm>
              <a:off x="3882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4</a:t>
              </a:r>
            </a:p>
          </p:txBody>
        </p:sp>
        <p:sp>
          <p:nvSpPr>
            <p:cNvPr id="22605" name="Text Box 77"/>
            <p:cNvSpPr txBox="1">
              <a:spLocks noChangeArrowheads="1"/>
            </p:cNvSpPr>
            <p:nvPr/>
          </p:nvSpPr>
          <p:spPr bwMode="auto">
            <a:xfrm>
              <a:off x="4218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5</a:t>
              </a:r>
            </a:p>
          </p:txBody>
        </p:sp>
        <p:sp>
          <p:nvSpPr>
            <p:cNvPr id="22606" name="Text Box 78"/>
            <p:cNvSpPr txBox="1">
              <a:spLocks noChangeArrowheads="1"/>
            </p:cNvSpPr>
            <p:nvPr/>
          </p:nvSpPr>
          <p:spPr bwMode="auto">
            <a:xfrm>
              <a:off x="4526" y="334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607" name="Text Box 79"/>
            <p:cNvSpPr txBox="1">
              <a:spLocks noChangeArrowheads="1"/>
            </p:cNvSpPr>
            <p:nvPr/>
          </p:nvSpPr>
          <p:spPr bwMode="auto">
            <a:xfrm>
              <a:off x="3038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2</a:t>
              </a:r>
            </a:p>
          </p:txBody>
        </p:sp>
        <p:sp>
          <p:nvSpPr>
            <p:cNvPr id="22608" name="Text Box 80"/>
            <p:cNvSpPr txBox="1">
              <a:spLocks noChangeArrowheads="1"/>
            </p:cNvSpPr>
            <p:nvPr/>
          </p:nvSpPr>
          <p:spPr bwMode="auto">
            <a:xfrm>
              <a:off x="3298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1</a:t>
              </a:r>
            </a:p>
          </p:txBody>
        </p:sp>
        <p:sp>
          <p:nvSpPr>
            <p:cNvPr id="22609" name="Text Box 81"/>
            <p:cNvSpPr txBox="1">
              <a:spLocks noChangeArrowheads="1"/>
            </p:cNvSpPr>
            <p:nvPr/>
          </p:nvSpPr>
          <p:spPr bwMode="auto">
            <a:xfrm>
              <a:off x="3566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0</a:t>
              </a:r>
            </a:p>
          </p:txBody>
        </p:sp>
        <p:sp>
          <p:nvSpPr>
            <p:cNvPr id="22610" name="Text Box 82"/>
            <p:cNvSpPr txBox="1">
              <a:spLocks noChangeArrowheads="1"/>
            </p:cNvSpPr>
            <p:nvPr/>
          </p:nvSpPr>
          <p:spPr bwMode="auto">
            <a:xfrm>
              <a:off x="3902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1</a:t>
              </a:r>
            </a:p>
          </p:txBody>
        </p:sp>
        <p:sp>
          <p:nvSpPr>
            <p:cNvPr id="22611" name="Text Box 83"/>
            <p:cNvSpPr txBox="1">
              <a:spLocks noChangeArrowheads="1"/>
            </p:cNvSpPr>
            <p:nvPr/>
          </p:nvSpPr>
          <p:spPr bwMode="auto">
            <a:xfrm>
              <a:off x="4238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612" name="Text Box 84"/>
            <p:cNvSpPr txBox="1">
              <a:spLocks noChangeArrowheads="1"/>
            </p:cNvSpPr>
            <p:nvPr/>
          </p:nvSpPr>
          <p:spPr bwMode="auto">
            <a:xfrm>
              <a:off x="4526" y="3583"/>
              <a:ext cx="213" cy="250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Futura Bk BT" pitchFamily="34" charset="0"/>
                </a:rPr>
                <a:t>3</a:t>
              </a:r>
            </a:p>
          </p:txBody>
        </p:sp>
        <p:sp>
          <p:nvSpPr>
            <p:cNvPr id="22613" name="Text Box 85"/>
            <p:cNvSpPr txBox="1">
              <a:spLocks noChangeArrowheads="1"/>
            </p:cNvSpPr>
            <p:nvPr/>
          </p:nvSpPr>
          <p:spPr bwMode="auto">
            <a:xfrm>
              <a:off x="4489" y="3936"/>
              <a:ext cx="229" cy="288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Futura Bk BT" pitchFamily="34" charset="0"/>
                </a:rPr>
                <a:t>b</a:t>
              </a:r>
            </a:p>
          </p:txBody>
        </p:sp>
        <p:sp>
          <p:nvSpPr>
            <p:cNvPr id="22614" name="Oval 86"/>
            <p:cNvSpPr>
              <a:spLocks noChangeArrowheads="1"/>
            </p:cNvSpPr>
            <p:nvPr/>
          </p:nvSpPr>
          <p:spPr bwMode="auto">
            <a:xfrm>
              <a:off x="3600" y="2976"/>
              <a:ext cx="576" cy="384"/>
            </a:xfrm>
            <a:prstGeom prst="ellipse">
              <a:avLst/>
            </a:prstGeom>
            <a:noFill/>
            <a:ln w="50800" algn="ctr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000000"/>
                </a:solidFill>
                <a:latin typeface="Futura Bk BT" pitchFamily="34" charset="0"/>
              </a:endParaRPr>
            </a:p>
          </p:txBody>
        </p:sp>
      </p:grpSp>
      <p:sp>
        <p:nvSpPr>
          <p:cNvPr id="22615" name="Oval 87"/>
          <p:cNvSpPr>
            <a:spLocks noChangeArrowheads="1"/>
          </p:cNvSpPr>
          <p:nvPr/>
        </p:nvSpPr>
        <p:spPr bwMode="auto">
          <a:xfrm>
            <a:off x="5867400" y="21336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16" name="Rectangle 88"/>
          <p:cNvSpPr>
            <a:spLocks noChangeArrowheads="1"/>
          </p:cNvSpPr>
          <p:nvPr/>
        </p:nvSpPr>
        <p:spPr bwMode="auto">
          <a:xfrm>
            <a:off x="304800" y="228600"/>
            <a:ext cx="53340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400" b="1">
                <a:solidFill>
                  <a:srgbClr val="000000"/>
                </a:solidFill>
                <a:latin typeface="Futura Bk BT" pitchFamily="34" charset="0"/>
              </a:rPr>
              <a:t>Hough transform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0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S. Savarese</a:t>
            </a:r>
          </a:p>
        </p:txBody>
      </p:sp>
    </p:spTree>
    <p:extLst>
      <p:ext uri="{BB962C8B-B14F-4D97-AF65-F5344CB8AC3E}">
        <p14:creationId xmlns:p14="http://schemas.microsoft.com/office/powerpoint/2010/main" val="270469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 PDF slides</a:t>
            </a:r>
          </a:p>
        </p:txBody>
      </p:sp>
    </p:spTree>
    <p:extLst>
      <p:ext uri="{BB962C8B-B14F-4D97-AF65-F5344CB8AC3E}">
        <p14:creationId xmlns:p14="http://schemas.microsoft.com/office/powerpoint/2010/main" val="2603107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Line 2"/>
          <p:cNvSpPr>
            <a:spLocks noChangeShapeType="1"/>
          </p:cNvSpPr>
          <p:nvPr/>
        </p:nvSpPr>
        <p:spPr bwMode="auto">
          <a:xfrm>
            <a:off x="1698625" y="35052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07" name="Line 3"/>
          <p:cNvSpPr>
            <a:spLocks noChangeShapeType="1"/>
          </p:cNvSpPr>
          <p:nvPr/>
        </p:nvSpPr>
        <p:spPr bwMode="auto">
          <a:xfrm flipV="1">
            <a:off x="1546225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08" name="Line 4"/>
          <p:cNvSpPr>
            <a:spLocks noChangeShapeType="1"/>
          </p:cNvSpPr>
          <p:nvPr/>
        </p:nvSpPr>
        <p:spPr bwMode="auto">
          <a:xfrm>
            <a:off x="1546225" y="5334000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09" name="Text Box 5"/>
          <p:cNvSpPr txBox="1">
            <a:spLocks noChangeArrowheads="1"/>
          </p:cNvSpPr>
          <p:nvPr/>
        </p:nvSpPr>
        <p:spPr bwMode="auto">
          <a:xfrm>
            <a:off x="3756025" y="5410200"/>
            <a:ext cx="322263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x</a:t>
            </a:r>
          </a:p>
        </p:txBody>
      </p:sp>
      <p:sp>
        <p:nvSpPr>
          <p:cNvPr id="226310" name="Text Box 6"/>
          <p:cNvSpPr txBox="1">
            <a:spLocks noChangeArrowheads="1"/>
          </p:cNvSpPr>
          <p:nvPr/>
        </p:nvSpPr>
        <p:spPr bwMode="auto">
          <a:xfrm>
            <a:off x="1066800" y="3276600"/>
            <a:ext cx="327025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y</a:t>
            </a:r>
          </a:p>
        </p:txBody>
      </p:sp>
      <p:sp>
        <p:nvSpPr>
          <p:cNvPr id="226314" name="Line 10"/>
          <p:cNvSpPr>
            <a:spLocks noChangeShapeType="1"/>
          </p:cNvSpPr>
          <p:nvPr/>
        </p:nvSpPr>
        <p:spPr bwMode="auto">
          <a:xfrm flipV="1">
            <a:off x="4692650" y="3124200"/>
            <a:ext cx="0" cy="2209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15" name="Line 11"/>
          <p:cNvSpPr>
            <a:spLocks noChangeShapeType="1"/>
          </p:cNvSpPr>
          <p:nvPr/>
        </p:nvSpPr>
        <p:spPr bwMode="auto">
          <a:xfrm>
            <a:off x="4692650" y="5334000"/>
            <a:ext cx="32543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19" name="Rectangle 15"/>
          <p:cNvSpPr>
            <a:spLocks noChangeArrowheads="1"/>
          </p:cNvSpPr>
          <p:nvPr/>
        </p:nvSpPr>
        <p:spPr bwMode="auto">
          <a:xfrm>
            <a:off x="304800" y="228600"/>
            <a:ext cx="5334000" cy="7620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400" b="1">
                <a:solidFill>
                  <a:srgbClr val="000000"/>
                </a:solidFill>
                <a:latin typeface="Futura Bk BT" pitchFamily="34" charset="0"/>
              </a:rPr>
              <a:t>Hough transform</a:t>
            </a:r>
          </a:p>
        </p:txBody>
      </p:sp>
      <p:sp>
        <p:nvSpPr>
          <p:cNvPr id="226321" name="Oval 17"/>
          <p:cNvSpPr>
            <a:spLocks noChangeArrowheads="1"/>
          </p:cNvSpPr>
          <p:nvPr/>
        </p:nvSpPr>
        <p:spPr bwMode="auto">
          <a:xfrm>
            <a:off x="2514600" y="43434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22" name="Oval 18"/>
          <p:cNvSpPr>
            <a:spLocks noChangeArrowheads="1"/>
          </p:cNvSpPr>
          <p:nvPr/>
        </p:nvSpPr>
        <p:spPr bwMode="auto">
          <a:xfrm>
            <a:off x="1981200" y="38100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23" name="Oval 19"/>
          <p:cNvSpPr>
            <a:spLocks noChangeArrowheads="1"/>
          </p:cNvSpPr>
          <p:nvPr/>
        </p:nvSpPr>
        <p:spPr bwMode="auto">
          <a:xfrm>
            <a:off x="2263775" y="4114800"/>
            <a:ext cx="152400" cy="1524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24" name="Rectangle 20"/>
          <p:cNvSpPr>
            <a:spLocks noChangeArrowheads="1"/>
          </p:cNvSpPr>
          <p:nvPr/>
        </p:nvSpPr>
        <p:spPr bwMode="auto">
          <a:xfrm>
            <a:off x="381000" y="1676400"/>
            <a:ext cx="7696200" cy="457200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Futura Bk BT" pitchFamily="34" charset="0"/>
              </a:rPr>
              <a:t>Issue : parameter space [</a:t>
            </a:r>
            <a:r>
              <a:rPr lang="en-US" sz="2400" dirty="0" err="1">
                <a:solidFill>
                  <a:srgbClr val="000000"/>
                </a:solidFill>
                <a:latin typeface="Futura Bk BT" pitchFamily="34" charset="0"/>
              </a:rPr>
              <a:t>m,b</a:t>
            </a:r>
            <a:r>
              <a:rPr lang="en-US" sz="2400" dirty="0">
                <a:solidFill>
                  <a:srgbClr val="000000"/>
                </a:solidFill>
                <a:latin typeface="Futura Bk BT" pitchFamily="34" charset="0"/>
              </a:rPr>
              <a:t>] is unbounded…</a:t>
            </a:r>
          </a:p>
        </p:txBody>
      </p:sp>
      <p:sp>
        <p:nvSpPr>
          <p:cNvPr id="226325" name="Rectangle 21"/>
          <p:cNvSpPr>
            <a:spLocks noChangeArrowheads="1"/>
          </p:cNvSpPr>
          <p:nvPr/>
        </p:nvSpPr>
        <p:spPr bwMode="auto">
          <a:xfrm>
            <a:off x="381000" y="1128713"/>
            <a:ext cx="71278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P.V.C. Hough, </a:t>
            </a:r>
            <a:r>
              <a:rPr lang="en-US" sz="1400" i="1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Machine Analysis of Bubble Chamber Pictures,</a:t>
            </a:r>
            <a:r>
              <a:rPr lang="en-US" sz="1400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 Proc. Int. Conf. High Energy Accelerators and Instrumentation, 1959 </a:t>
            </a:r>
          </a:p>
        </p:txBody>
      </p:sp>
      <p:sp>
        <p:nvSpPr>
          <p:cNvPr id="226326" name="Text Box 22"/>
          <p:cNvSpPr txBox="1">
            <a:spLocks noChangeArrowheads="1"/>
          </p:cNvSpPr>
          <p:nvPr/>
        </p:nvSpPr>
        <p:spPr bwMode="auto">
          <a:xfrm>
            <a:off x="5241925" y="5676900"/>
            <a:ext cx="1555750" cy="366713"/>
          </a:xfrm>
          <a:prstGeom prst="rect">
            <a:avLst/>
          </a:prstGeom>
          <a:noFill/>
          <a:ln w="25400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Futura Bk BT" pitchFamily="34" charset="0"/>
              </a:rPr>
              <a:t>Hough space</a:t>
            </a:r>
          </a:p>
        </p:txBody>
      </p:sp>
      <p:sp>
        <p:nvSpPr>
          <p:cNvPr id="226330" name="Freeform 26"/>
          <p:cNvSpPr>
            <a:spLocks/>
          </p:cNvSpPr>
          <p:nvPr/>
        </p:nvSpPr>
        <p:spPr bwMode="auto">
          <a:xfrm>
            <a:off x="5029200" y="3048000"/>
            <a:ext cx="1981200" cy="23749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31" name="Line 27"/>
          <p:cNvSpPr>
            <a:spLocks noChangeShapeType="1"/>
          </p:cNvSpPr>
          <p:nvPr/>
        </p:nvSpPr>
        <p:spPr bwMode="auto">
          <a:xfrm flipV="1">
            <a:off x="1600200" y="4419600"/>
            <a:ext cx="9906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graphicFrame>
        <p:nvGraphicFramePr>
          <p:cNvPr id="226332" name="Object 28"/>
          <p:cNvGraphicFramePr>
            <a:graphicFrameLocks noChangeAspect="1"/>
          </p:cNvGraphicFramePr>
          <p:nvPr/>
        </p:nvGraphicFramePr>
        <p:xfrm>
          <a:off x="2633663" y="6172200"/>
          <a:ext cx="31210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20480" imgH="203040" progId="Equation.3">
                  <p:embed/>
                </p:oleObj>
              </mc:Choice>
              <mc:Fallback>
                <p:oleObj name="Equation" r:id="rId3" imgW="1320480" imgH="203040" progId="Equation.3">
                  <p:embed/>
                  <p:pic>
                    <p:nvPicPr>
                      <p:cNvPr id="226332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3" y="6172200"/>
                        <a:ext cx="3121025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33" name="Object 29"/>
          <p:cNvGraphicFramePr>
            <a:graphicFrameLocks noChangeAspect="1"/>
          </p:cNvGraphicFramePr>
          <p:nvPr/>
        </p:nvGraphicFramePr>
        <p:xfrm>
          <a:off x="2093913" y="4800600"/>
          <a:ext cx="4206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7480" imgH="177480" progId="Equation.3">
                  <p:embed/>
                </p:oleObj>
              </mc:Choice>
              <mc:Fallback>
                <p:oleObj name="Equation" r:id="rId5" imgW="177480" imgH="177480" progId="Equation.3">
                  <p:embed/>
                  <p:pic>
                    <p:nvPicPr>
                      <p:cNvPr id="226333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4800600"/>
                        <a:ext cx="420687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34" name="Object 30"/>
          <p:cNvGraphicFramePr>
            <a:graphicFrameLocks noChangeAspect="1"/>
          </p:cNvGraphicFramePr>
          <p:nvPr/>
        </p:nvGraphicFramePr>
        <p:xfrm>
          <a:off x="1828800" y="4419600"/>
          <a:ext cx="3603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52280" imgH="164880" progId="Equation.3">
                  <p:embed/>
                </p:oleObj>
              </mc:Choice>
              <mc:Fallback>
                <p:oleObj name="Equation" r:id="rId7" imgW="152280" imgH="164880" progId="Equation.3">
                  <p:embed/>
                  <p:pic>
                    <p:nvPicPr>
                      <p:cNvPr id="22633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419600"/>
                        <a:ext cx="3603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35" name="Freeform 31"/>
          <p:cNvSpPr>
            <a:spLocks/>
          </p:cNvSpPr>
          <p:nvPr/>
        </p:nvSpPr>
        <p:spPr bwMode="auto">
          <a:xfrm>
            <a:off x="1905000" y="5029200"/>
            <a:ext cx="177800" cy="304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96"/>
              </a:cxn>
              <a:cxn ang="0">
                <a:pos x="96" y="192"/>
              </a:cxn>
            </a:cxnLst>
            <a:rect l="0" t="0" r="r" b="b"/>
            <a:pathLst>
              <a:path w="112" h="192">
                <a:moveTo>
                  <a:pt x="0" y="0"/>
                </a:moveTo>
                <a:cubicBezTo>
                  <a:pt x="40" y="32"/>
                  <a:pt x="80" y="64"/>
                  <a:pt x="96" y="96"/>
                </a:cubicBezTo>
                <a:cubicBezTo>
                  <a:pt x="112" y="128"/>
                  <a:pt x="104" y="160"/>
                  <a:pt x="96" y="192"/>
                </a:cubicBezTo>
              </a:path>
            </a:pathLst>
          </a:custGeom>
          <a:noFill/>
          <a:ln w="254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36" name="Freeform 32"/>
          <p:cNvSpPr>
            <a:spLocks/>
          </p:cNvSpPr>
          <p:nvPr/>
        </p:nvSpPr>
        <p:spPr bwMode="auto">
          <a:xfrm>
            <a:off x="4800600" y="3124200"/>
            <a:ext cx="2438400" cy="19050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37" name="Freeform 33"/>
          <p:cNvSpPr>
            <a:spLocks/>
          </p:cNvSpPr>
          <p:nvPr/>
        </p:nvSpPr>
        <p:spPr bwMode="auto">
          <a:xfrm>
            <a:off x="4724400" y="3429000"/>
            <a:ext cx="2438400" cy="1143000"/>
          </a:xfrm>
          <a:custGeom>
            <a:avLst/>
            <a:gdLst/>
            <a:ahLst/>
            <a:cxnLst>
              <a:cxn ang="0">
                <a:pos x="0" y="872"/>
              </a:cxn>
              <a:cxn ang="0">
                <a:pos x="192" y="104"/>
              </a:cxn>
              <a:cxn ang="0">
                <a:pos x="384" y="1496"/>
              </a:cxn>
              <a:cxn ang="0">
                <a:pos x="528" y="104"/>
              </a:cxn>
              <a:cxn ang="0">
                <a:pos x="720" y="872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20" name="Oval 16"/>
          <p:cNvSpPr>
            <a:spLocks noChangeArrowheads="1"/>
          </p:cNvSpPr>
          <p:nvPr/>
        </p:nvSpPr>
        <p:spPr bwMode="auto">
          <a:xfrm>
            <a:off x="5715000" y="4267200"/>
            <a:ext cx="152400" cy="1524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26338" name="Rectangle 34"/>
          <p:cNvSpPr>
            <a:spLocks noChangeArrowheads="1"/>
          </p:cNvSpPr>
          <p:nvPr/>
        </p:nvSpPr>
        <p:spPr bwMode="auto">
          <a:xfrm>
            <a:off x="76200" y="2209800"/>
            <a:ext cx="8839200" cy="523220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Futura Bk BT" pitchFamily="34" charset="0"/>
              </a:rPr>
              <a:t>Use a polar representation for the parameter space </a:t>
            </a:r>
          </a:p>
        </p:txBody>
      </p:sp>
      <p:graphicFrame>
        <p:nvGraphicFramePr>
          <p:cNvPr id="226339" name="Object 35"/>
          <p:cNvGraphicFramePr>
            <a:graphicFrameLocks noChangeAspect="1"/>
          </p:cNvGraphicFramePr>
          <p:nvPr/>
        </p:nvGraphicFramePr>
        <p:xfrm>
          <a:off x="7620000" y="5486400"/>
          <a:ext cx="4206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177480" progId="Equation.3">
                  <p:embed/>
                </p:oleObj>
              </mc:Choice>
              <mc:Fallback>
                <p:oleObj name="Equation" r:id="rId9" imgW="177480" imgH="177480" progId="Equation.3">
                  <p:embed/>
                  <p:pic>
                    <p:nvPicPr>
                      <p:cNvPr id="226339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5486400"/>
                        <a:ext cx="420688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6340" name="Object 36"/>
          <p:cNvGraphicFramePr>
            <a:graphicFrameLocks noChangeAspect="1"/>
          </p:cNvGraphicFramePr>
          <p:nvPr/>
        </p:nvGraphicFramePr>
        <p:xfrm>
          <a:off x="4114800" y="3124200"/>
          <a:ext cx="36036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52280" imgH="164880" progId="Equation.3">
                  <p:embed/>
                </p:oleObj>
              </mc:Choice>
              <mc:Fallback>
                <p:oleObj name="Equation" r:id="rId10" imgW="152280" imgH="164880" progId="Equation.3">
                  <p:embed/>
                  <p:pic>
                    <p:nvPicPr>
                      <p:cNvPr id="22634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124200"/>
                        <a:ext cx="360363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S. Savarese</a:t>
            </a:r>
          </a:p>
        </p:txBody>
      </p:sp>
    </p:spTree>
    <p:extLst>
      <p:ext uri="{BB962C8B-B14F-4D97-AF65-F5344CB8AC3E}">
        <p14:creationId xmlns:p14="http://schemas.microsoft.com/office/powerpoint/2010/main" val="316833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6" grpId="0" animBg="1"/>
      <p:bldP spid="226322" grpId="0" animBg="1"/>
      <p:bldP spid="226323" grpId="0" animBg="1"/>
      <p:bldP spid="226330" grpId="0" animBg="1"/>
      <p:bldP spid="226331" grpId="0" animBg="1"/>
      <p:bldP spid="226335" grpId="0" animBg="1"/>
      <p:bldP spid="226336" grpId="0" animBg="1"/>
      <p:bldP spid="2263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 cstate="print">
            <a:lum bright="30000" contrast="30000"/>
          </a:blip>
          <a:srcRect/>
          <a:stretch>
            <a:fillRect/>
          </a:stretch>
        </p:blipFill>
        <p:spPr bwMode="auto">
          <a:xfrm>
            <a:off x="469900" y="1316038"/>
            <a:ext cx="8293100" cy="417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2451" name="Text Box 3"/>
          <p:cNvSpPr txBox="1">
            <a:spLocks noChangeArrowheads="1"/>
          </p:cNvSpPr>
          <p:nvPr/>
        </p:nvSpPr>
        <p:spPr bwMode="auto">
          <a:xfrm>
            <a:off x="2114550" y="5578475"/>
            <a:ext cx="102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features</a:t>
            </a:r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6356350" y="5564188"/>
            <a:ext cx="7207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votes</a:t>
            </a:r>
          </a:p>
        </p:txBody>
      </p:sp>
      <p:sp>
        <p:nvSpPr>
          <p:cNvPr id="232455" name="Rectangle 7"/>
          <p:cNvSpPr>
            <a:spLocks noChangeArrowheads="1"/>
          </p:cNvSpPr>
          <p:nvPr/>
        </p:nvSpPr>
        <p:spPr bwMode="auto">
          <a:xfrm>
            <a:off x="304800" y="228600"/>
            <a:ext cx="8077200" cy="7016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000" b="1">
                <a:solidFill>
                  <a:srgbClr val="000000"/>
                </a:solidFill>
                <a:latin typeface="Futura Bk BT" pitchFamily="34" charset="0"/>
              </a:rPr>
              <a:t>Hough transform - experiments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S. Savarese</a:t>
            </a:r>
          </a:p>
        </p:txBody>
      </p:sp>
    </p:spTree>
    <p:extLst>
      <p:ext uri="{BB962C8B-B14F-4D97-AF65-F5344CB8AC3E}">
        <p14:creationId xmlns:p14="http://schemas.microsoft.com/office/powerpoint/2010/main" val="757439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/>
          <p:cNvPicPr>
            <a:picLocks noChangeAspect="1" noChangeArrowheads="1"/>
          </p:cNvPicPr>
          <p:nvPr/>
        </p:nvPicPr>
        <p:blipFill>
          <a:blip r:embed="rId3" cstate="print">
            <a:lum bright="24000" contrast="18000"/>
          </a:blip>
          <a:srcRect/>
          <a:stretch>
            <a:fillRect/>
          </a:stretch>
        </p:blipFill>
        <p:spPr bwMode="auto">
          <a:xfrm>
            <a:off x="533400" y="1112838"/>
            <a:ext cx="8164513" cy="392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4499" name="Text Box 3"/>
          <p:cNvSpPr txBox="1">
            <a:spLocks noChangeArrowheads="1"/>
          </p:cNvSpPr>
          <p:nvPr/>
        </p:nvSpPr>
        <p:spPr bwMode="auto">
          <a:xfrm>
            <a:off x="2133600" y="51054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features</a:t>
            </a:r>
          </a:p>
        </p:txBody>
      </p:sp>
      <p:sp>
        <p:nvSpPr>
          <p:cNvPr id="234500" name="Text Box 4"/>
          <p:cNvSpPr txBox="1">
            <a:spLocks noChangeArrowheads="1"/>
          </p:cNvSpPr>
          <p:nvPr/>
        </p:nvSpPr>
        <p:spPr bwMode="auto">
          <a:xfrm>
            <a:off x="6324600" y="5105400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Futura Bk BT" pitchFamily="34" charset="0"/>
                <a:cs typeface="Arial" charset="0"/>
              </a:rPr>
              <a:t>votes</a:t>
            </a:r>
          </a:p>
        </p:txBody>
      </p:sp>
      <p:sp>
        <p:nvSpPr>
          <p:cNvPr id="23450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5715000"/>
            <a:ext cx="7772400" cy="685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sz="2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800" dirty="0"/>
              <a:t>Need to adjust grid size or smooth</a:t>
            </a:r>
          </a:p>
        </p:txBody>
      </p:sp>
      <p:sp>
        <p:nvSpPr>
          <p:cNvPr id="234504" name="Rectangle 8"/>
          <p:cNvSpPr>
            <a:spLocks noChangeArrowheads="1"/>
          </p:cNvSpPr>
          <p:nvPr/>
        </p:nvSpPr>
        <p:spPr bwMode="auto">
          <a:xfrm>
            <a:off x="304800" y="228600"/>
            <a:ext cx="8077200" cy="7016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000" b="1">
                <a:solidFill>
                  <a:srgbClr val="000000"/>
                </a:solidFill>
                <a:latin typeface="Futura Bk BT" pitchFamily="34" charset="0"/>
              </a:rPr>
              <a:t>Hough transform - experiments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343400" y="1447800"/>
            <a:ext cx="3352800" cy="3352800"/>
            <a:chOff x="2736" y="912"/>
            <a:chExt cx="2112" cy="2112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234505" name="Line 9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6" name="Line 10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7" name="Line 11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8" name="Line 12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09" name="Line 13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  <p:grpSp>
          <p:nvGrpSpPr>
            <p:cNvPr id="4" name="Group 19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234510" name="Line 14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1" name="Line 15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2" name="Line 16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3" name="Line 17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14" name="Line 18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</p:grpSp>
      <p:sp>
        <p:nvSpPr>
          <p:cNvPr id="234517" name="Text Box 21"/>
          <p:cNvSpPr txBox="1">
            <a:spLocks noChangeArrowheads="1"/>
          </p:cNvSpPr>
          <p:nvPr/>
        </p:nvSpPr>
        <p:spPr bwMode="auto">
          <a:xfrm>
            <a:off x="1676400" y="1371600"/>
            <a:ext cx="1677988" cy="457200"/>
          </a:xfrm>
          <a:prstGeom prst="rect">
            <a:avLst/>
          </a:prstGeom>
          <a:noFill/>
          <a:ln w="25400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Futura Bk BT" pitchFamily="34" charset="0"/>
              </a:rPr>
              <a:t>Noisy data</a:t>
            </a: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4495800" y="1600200"/>
            <a:ext cx="3352800" cy="3352800"/>
            <a:chOff x="2736" y="912"/>
            <a:chExt cx="2112" cy="2112"/>
          </a:xfrm>
        </p:grpSpPr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234521" name="Line 25"/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2" name="Line 26"/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3" name="Line 27"/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4" name="Line 28"/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5" name="Line 29"/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234527" name="Line 31"/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8" name="Line 32"/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29" name="Line 33"/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30" name="Line 34"/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  <p:sp>
            <p:nvSpPr>
              <p:cNvPr id="234531" name="Line 35"/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  <a:latin typeface="Futura Bk BT" pitchFamily="34" charset="0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S. Savarese</a:t>
            </a:r>
          </a:p>
        </p:txBody>
      </p:sp>
    </p:spTree>
    <p:extLst>
      <p:ext uri="{BB962C8B-B14F-4D97-AF65-F5344CB8AC3E}">
        <p14:creationId xmlns:p14="http://schemas.microsoft.com/office/powerpoint/2010/main" val="269595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143000"/>
            <a:ext cx="8382000" cy="424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16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5791200"/>
            <a:ext cx="74676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Issue: spurious peaks due to uniform noise</a:t>
            </a:r>
          </a:p>
        </p:txBody>
      </p:sp>
      <p:sp>
        <p:nvSpPr>
          <p:cNvPr id="241669" name="Text Box 5"/>
          <p:cNvSpPr txBox="1">
            <a:spLocks noChangeArrowheads="1"/>
          </p:cNvSpPr>
          <p:nvPr/>
        </p:nvSpPr>
        <p:spPr bwMode="auto">
          <a:xfrm>
            <a:off x="2133600" y="5348288"/>
            <a:ext cx="121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cs typeface="Arial" charset="0"/>
              </a:rPr>
              <a:t>features</a:t>
            </a:r>
          </a:p>
        </p:txBody>
      </p:sp>
      <p:sp>
        <p:nvSpPr>
          <p:cNvPr id="241670" name="Text Box 6"/>
          <p:cNvSpPr txBox="1">
            <a:spLocks noChangeArrowheads="1"/>
          </p:cNvSpPr>
          <p:nvPr/>
        </p:nvSpPr>
        <p:spPr bwMode="auto">
          <a:xfrm>
            <a:off x="6324600" y="5348288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cs typeface="Arial" charset="0"/>
              </a:rPr>
              <a:t>votes</a:t>
            </a:r>
          </a:p>
        </p:txBody>
      </p:sp>
      <p:sp>
        <p:nvSpPr>
          <p:cNvPr id="241672" name="Rectangle 8"/>
          <p:cNvSpPr>
            <a:spLocks noChangeArrowheads="1"/>
          </p:cNvSpPr>
          <p:nvPr/>
        </p:nvSpPr>
        <p:spPr bwMode="auto">
          <a:xfrm>
            <a:off x="304800" y="228600"/>
            <a:ext cx="8077200" cy="70167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000" b="1">
                <a:solidFill>
                  <a:srgbClr val="000000"/>
                </a:solidFill>
                <a:latin typeface="Futura Bk BT" pitchFamily="34" charset="0"/>
              </a:rPr>
              <a:t>Hough transform - experiments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27101" y="6550223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S. Savarese</a:t>
            </a:r>
          </a:p>
        </p:txBody>
      </p:sp>
    </p:spTree>
    <p:extLst>
      <p:ext uri="{BB962C8B-B14F-4D97-AF65-F5344CB8AC3E}">
        <p14:creationId xmlns:p14="http://schemas.microsoft.com/office/powerpoint/2010/main" val="2336402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1. Image </a:t>
            </a:r>
            <a:r>
              <a:rPr lang="en-US" dirty="0">
                <a:sym typeface="Wingdings" pitchFamily="2" charset="2"/>
              </a:rPr>
              <a:t> Canny</a:t>
            </a:r>
            <a:endParaRPr 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60" name="Picture 4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668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387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2. Canny </a:t>
            </a:r>
            <a:r>
              <a:rPr lang="en-US" dirty="0">
                <a:sym typeface="Wingdings" pitchFamily="2" charset="2"/>
              </a:rPr>
              <a:t> Hough votes</a:t>
            </a:r>
            <a:endParaRPr lang="en-US" dirty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4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 cstate="print"/>
          <a:srcRect l="19096" t="27779" r="40971" b="31944"/>
          <a:stretch>
            <a:fillRect/>
          </a:stretch>
        </p:blipFill>
        <p:spPr bwMode="auto">
          <a:xfrm>
            <a:off x="3276600" y="2362200"/>
            <a:ext cx="5476875" cy="345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1794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 cstate="print"/>
          <a:srcRect l="19096" t="27779" r="40971" b="31944"/>
          <a:stretch>
            <a:fillRect/>
          </a:stretch>
        </p:blipFill>
        <p:spPr bwMode="auto">
          <a:xfrm>
            <a:off x="304800" y="2438400"/>
            <a:ext cx="4268788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630238" y="0"/>
            <a:ext cx="7886700" cy="1325563"/>
          </a:xfrm>
        </p:spPr>
        <p:txBody>
          <a:bodyPr/>
          <a:lstStyle/>
          <a:p>
            <a:r>
              <a:rPr lang="en-US" dirty="0"/>
              <a:t>3. Hough votes </a:t>
            </a:r>
            <a:r>
              <a:rPr lang="en-US" dirty="0">
                <a:sym typeface="Wingdings" pitchFamily="2" charset="2"/>
              </a:rPr>
              <a:t> Edges </a:t>
            </a:r>
            <a:endParaRPr lang="en-US" dirty="0"/>
          </a:p>
        </p:txBody>
      </p:sp>
      <p:sp>
        <p:nvSpPr>
          <p:cNvPr id="47108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5257800" cy="51355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800"/>
              <a:t>	</a:t>
            </a:r>
          </a:p>
          <a:p>
            <a:pPr>
              <a:buFont typeface="Arial" charset="0"/>
              <a:buNone/>
            </a:pPr>
            <a:r>
              <a:rPr lang="en-US" sz="2800"/>
              <a:t>Find peaks and post-process</a:t>
            </a: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3" cstate="print"/>
          <a:srcRect l="23016" t="15237" r="45238" b="16190"/>
          <a:stretch>
            <a:fillRect/>
          </a:stretch>
        </p:blipFill>
        <p:spPr bwMode="auto">
          <a:xfrm>
            <a:off x="4775200" y="1066800"/>
            <a:ext cx="406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6432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 example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305800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5497513" y="6550025"/>
            <a:ext cx="3646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</a:rPr>
              <a:t>http://ostatic.com/files/images/ss_hough.jpg</a:t>
            </a:r>
          </a:p>
        </p:txBody>
      </p:sp>
    </p:spTree>
    <p:extLst>
      <p:ext uri="{BB962C8B-B14F-4D97-AF65-F5344CB8AC3E}">
        <p14:creationId xmlns:p14="http://schemas.microsoft.com/office/powerpoint/2010/main" val="639854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/>
              <a:t>For a fixed radius </a:t>
            </a:r>
            <a:r>
              <a:rPr lang="en-US" sz="2400" dirty="0" err="1"/>
              <a:t>r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5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 rot="16200000">
            <a:off x="6306369" y="5017315"/>
            <a:ext cx="365130" cy="20082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rot="5400000" flipH="1" flipV="1">
            <a:off x="4097331" y="4487877"/>
            <a:ext cx="2848014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V="1">
            <a:off x="5521338" y="5911884"/>
            <a:ext cx="2951208" cy="63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5123" name="Object 2"/>
          <p:cNvGraphicFramePr>
            <a:graphicFrameLocks noChangeAspect="1"/>
          </p:cNvGraphicFramePr>
          <p:nvPr/>
        </p:nvGraphicFramePr>
        <p:xfrm>
          <a:off x="8113761" y="5984910"/>
          <a:ext cx="392048" cy="431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835" imgH="139518" progId="Equation.3">
                  <p:embed/>
                </p:oleObj>
              </mc:Choice>
              <mc:Fallback>
                <p:oleObj name="Equation" r:id="rId6" imgW="126835" imgH="139518" progId="Equation.3">
                  <p:embed/>
                  <p:pic>
                    <p:nvPicPr>
                      <p:cNvPr id="51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3761" y="5984910"/>
                        <a:ext cx="392048" cy="4316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"/>
          <p:cNvGraphicFramePr>
            <a:graphicFrameLocks noChangeAspect="1"/>
          </p:cNvGraphicFramePr>
          <p:nvPr/>
        </p:nvGraphicFramePr>
        <p:xfrm>
          <a:off x="4973638" y="3005138"/>
          <a:ext cx="39211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6725" imgH="177415" progId="Equation.3">
                  <p:embed/>
                </p:oleObj>
              </mc:Choice>
              <mc:Fallback>
                <p:oleObj name="Equation" r:id="rId8" imgW="126725" imgH="177415" progId="Equation.3">
                  <p:embed/>
                  <p:pic>
                    <p:nvPicPr>
                      <p:cNvPr id="512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638" y="3005138"/>
                        <a:ext cx="392112" cy="550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50223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Adapted by Devi Parikh from: 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0" y="1295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of circle?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0" y="24384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of set of circles that all pass through a point?</a:t>
            </a:r>
          </a:p>
        </p:txBody>
      </p:sp>
    </p:spTree>
    <p:extLst>
      <p:ext uri="{BB962C8B-B14F-4D97-AF65-F5344CB8AC3E}">
        <p14:creationId xmlns:p14="http://schemas.microsoft.com/office/powerpoint/2010/main" val="38681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033" grpId="0"/>
      <p:bldP spid="12" grpId="0" animBg="1"/>
      <p:bldP spid="1032" grpId="0"/>
      <p:bldP spid="17" grpId="0"/>
      <p:bldP spid="18" grpId="0"/>
      <p:bldP spid="1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4525962"/>
          </a:xfrm>
        </p:spPr>
        <p:txBody>
          <a:bodyPr/>
          <a:lstStyle/>
          <a:p>
            <a:r>
              <a:rPr lang="en-US" sz="2400" dirty="0"/>
              <a:t>For a fixed radius </a:t>
            </a:r>
            <a:r>
              <a:rPr lang="en-US" sz="2400" dirty="0" err="1"/>
              <a:t>r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1601843" y="6086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pic>
        <p:nvPicPr>
          <p:cNvPr id="9" name="Picture 8" descr="img007"/>
          <p:cNvPicPr>
            <a:picLocks noChangeAspect="1" noChangeArrowheads="1"/>
          </p:cNvPicPr>
          <p:nvPr/>
        </p:nvPicPr>
        <p:blipFill>
          <a:blip r:embed="rId5" cstate="print"/>
          <a:srcRect r="52785"/>
          <a:stretch>
            <a:fillRect/>
          </a:stretch>
        </p:blipFill>
        <p:spPr bwMode="auto">
          <a:xfrm>
            <a:off x="847674" y="3081375"/>
            <a:ext cx="372898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6069033" y="6057936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pic>
        <p:nvPicPr>
          <p:cNvPr id="14" name="Picture 13" descr="img007"/>
          <p:cNvPicPr>
            <a:picLocks noChangeAspect="1" noChangeArrowheads="1"/>
          </p:cNvPicPr>
          <p:nvPr/>
        </p:nvPicPr>
        <p:blipFill>
          <a:blip r:embed="rId5" cstate="print"/>
          <a:srcRect l="53306"/>
          <a:stretch>
            <a:fillRect/>
          </a:stretch>
        </p:blipFill>
        <p:spPr bwMode="auto">
          <a:xfrm>
            <a:off x="4608513" y="3081375"/>
            <a:ext cx="36878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 bwMode="auto">
          <a:xfrm>
            <a:off x="2162141" y="4560903"/>
            <a:ext cx="693747" cy="43815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996007" y="4451364"/>
            <a:ext cx="693747" cy="6207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96231" y="3810000"/>
            <a:ext cx="1623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Intersection: most votes for center occur here.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47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9553"/>
            <a:ext cx="7236012" cy="57284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Interest points</a:t>
            </a:r>
          </a:p>
          <a:p>
            <a:pPr lvl="1"/>
            <a:r>
              <a:rPr lang="en-US" dirty="0"/>
              <a:t>Find </a:t>
            </a:r>
            <a:r>
              <a:rPr lang="en-US" i="1" dirty="0"/>
              <a:t>distinct </a:t>
            </a:r>
            <a:r>
              <a:rPr lang="en-US" dirty="0"/>
              <a:t>and </a:t>
            </a:r>
            <a:r>
              <a:rPr lang="en-US" i="1" dirty="0"/>
              <a:t>repeatable</a:t>
            </a:r>
            <a:r>
              <a:rPr lang="en-US" dirty="0"/>
              <a:t> points in images</a:t>
            </a:r>
          </a:p>
          <a:p>
            <a:pPr lvl="1"/>
            <a:r>
              <a:rPr lang="en-US" dirty="0"/>
              <a:t>Harris-&gt; corners, </a:t>
            </a:r>
            <a:r>
              <a:rPr lang="en-US" dirty="0" err="1"/>
              <a:t>DoG</a:t>
            </a:r>
            <a:r>
              <a:rPr lang="en-US" dirty="0"/>
              <a:t> -&gt; blobs</a:t>
            </a:r>
          </a:p>
          <a:p>
            <a:pPr lvl="1"/>
            <a:r>
              <a:rPr lang="en-US" dirty="0"/>
              <a:t>SIFT -&gt; feature descriptor</a:t>
            </a:r>
          </a:p>
          <a:p>
            <a:r>
              <a:rPr lang="en-US" dirty="0"/>
              <a:t>Feature tracking and optical flow</a:t>
            </a:r>
          </a:p>
          <a:p>
            <a:pPr lvl="1"/>
            <a:r>
              <a:rPr lang="en-US" dirty="0"/>
              <a:t>Find motion of a </a:t>
            </a:r>
            <a:r>
              <a:rPr lang="en-US" dirty="0" err="1"/>
              <a:t>keypoint</a:t>
            </a:r>
            <a:r>
              <a:rPr lang="en-US" dirty="0"/>
              <a:t>/pixel over time</a:t>
            </a:r>
          </a:p>
          <a:p>
            <a:pPr lvl="1"/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brightness consistency, small motion, spatial coherence</a:t>
            </a:r>
          </a:p>
          <a:p>
            <a:pPr lvl="1"/>
            <a:r>
              <a:rPr lang="en-US" dirty="0"/>
              <a:t>Handle large motion: </a:t>
            </a:r>
          </a:p>
          <a:p>
            <a:pPr lvl="2"/>
            <a:r>
              <a:rPr lang="en-US" dirty="0"/>
              <a:t>iterative update + pyramid search</a:t>
            </a:r>
          </a:p>
          <a:p>
            <a:r>
              <a:rPr lang="en-US" dirty="0"/>
              <a:t>Fitting and alignment (this class)</a:t>
            </a:r>
          </a:p>
          <a:p>
            <a:pPr lvl="1"/>
            <a:r>
              <a:rPr lang="en-US" dirty="0"/>
              <a:t>Find the transformation parameters that </a:t>
            </a:r>
            <a:br>
              <a:rPr lang="en-US" dirty="0"/>
            </a:br>
            <a:r>
              <a:rPr lang="en-US" dirty="0"/>
              <a:t>best align matched points</a:t>
            </a:r>
          </a:p>
          <a:p>
            <a:r>
              <a:rPr lang="en-US" dirty="0"/>
              <a:t>Object instance recognition (next class)</a:t>
            </a:r>
          </a:p>
          <a:p>
            <a:pPr lvl="1"/>
            <a:r>
              <a:rPr lang="en-US" dirty="0" err="1"/>
              <a:t>Keypoint</a:t>
            </a:r>
            <a:r>
              <a:rPr lang="en-US" dirty="0"/>
              <a:t>-based object instance recognition and search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53" y="2524592"/>
            <a:ext cx="2223247" cy="9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222" y="5670735"/>
            <a:ext cx="1024660" cy="10589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943866" y="3562472"/>
            <a:ext cx="2177020" cy="1015504"/>
            <a:chOff x="863221" y="1806008"/>
            <a:chExt cx="7426144" cy="34640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875" y="1806008"/>
              <a:ext cx="3701490" cy="346403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221" y="1806008"/>
              <a:ext cx="3662928" cy="3464036"/>
            </a:xfrm>
            <a:prstGeom prst="rect">
              <a:avLst/>
            </a:prstGeom>
          </p:spPr>
        </p:pic>
      </p:grpSp>
      <p:pic>
        <p:nvPicPr>
          <p:cNvPr id="96258" name="Picture 2" descr="https://filebox.ece.vt.edu/~jbhuang/teaching/ece5554-4554/fa16/images/fitt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641" y="4645444"/>
            <a:ext cx="957823" cy="95782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811241"/>
              </p:ext>
            </p:extLst>
          </p:nvPr>
        </p:nvGraphicFramePr>
        <p:xfrm>
          <a:off x="6934457" y="714186"/>
          <a:ext cx="2195838" cy="1755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8761905" imgH="7009524" progId="Photoshop.Image.10">
                  <p:embed/>
                </p:oleObj>
              </mc:Choice>
              <mc:Fallback>
                <p:oleObj name="Image" r:id="rId7" imgW="8761905" imgH="7009524" progId="Photoshop.Image.10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457" y="714186"/>
                        <a:ext cx="2195838" cy="17555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8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/>
              <a:t>For an unknown radius </a:t>
            </a:r>
            <a:r>
              <a:rPr lang="en-US" sz="2400" dirty="0" err="1"/>
              <a:t>r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5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1905000" y="3709983"/>
            <a:ext cx="1371600" cy="1295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32"/>
          <p:cNvGrpSpPr/>
          <p:nvPr/>
        </p:nvGrpSpPr>
        <p:grpSpPr>
          <a:xfrm>
            <a:off x="4864105" y="2954332"/>
            <a:ext cx="4279895" cy="3249655"/>
            <a:chOff x="4864105" y="2954332"/>
            <a:chExt cx="4279895" cy="3249655"/>
          </a:xfrm>
        </p:grpSpPr>
        <p:cxnSp>
          <p:nvCxnSpPr>
            <p:cNvPr id="22" name="Straight Arrow Connector 21"/>
            <p:cNvCxnSpPr/>
            <p:nvPr/>
          </p:nvCxnSpPr>
          <p:spPr bwMode="auto">
            <a:xfrm flipV="1">
              <a:off x="6032520" y="4999059"/>
              <a:ext cx="2482884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rot="5400000" flipH="1" flipV="1">
              <a:off x="5010156" y="3976695"/>
              <a:ext cx="2044728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rot="5400000">
              <a:off x="4845848" y="5017315"/>
              <a:ext cx="1204929" cy="11684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8588430" y="4743468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00617" y="5327676"/>
              <a:ext cx="55557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42059" y="2954332"/>
              <a:ext cx="6285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/>
              <a:r>
                <a:rPr lang="en-US" sz="2600" i="1" kern="1200" dirty="0">
                  <a:solidFill>
                    <a:srgbClr val="000000"/>
                  </a:solidFill>
                  <a:latin typeface="Arial"/>
                  <a:ea typeface="+mn-ea"/>
                  <a:cs typeface="+mn-cs"/>
                </a:rPr>
                <a:t>r</a:t>
              </a:r>
            </a:p>
          </p:txBody>
        </p:sp>
      </p:grp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2133600" y="4114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2286000" y="4343400"/>
            <a:ext cx="685800" cy="6858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0" y="41148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2438400" y="4876800"/>
            <a:ext cx="914400" cy="914400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9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21" grpId="0" animBg="1"/>
      <p:bldP spid="23" grpId="0" animBg="1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/>
              <a:t>For an unknown radius </a:t>
            </a:r>
            <a:r>
              <a:rPr lang="en-US" sz="2400" dirty="0" err="1"/>
              <a:t>r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/>
          <a:srcRect l="34584" t="60902" r="49167" b="11839"/>
          <a:stretch>
            <a:fillRect/>
          </a:stretch>
        </p:blipFill>
        <p:spPr bwMode="auto">
          <a:xfrm>
            <a:off x="5105400" y="3100383"/>
            <a:ext cx="274796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img007"/>
          <p:cNvPicPr>
            <a:picLocks noChangeAspect="1" noChangeArrowheads="1"/>
          </p:cNvPicPr>
          <p:nvPr/>
        </p:nvPicPr>
        <p:blipFill>
          <a:blip r:embed="rId6" cstate="print"/>
          <a:srcRect r="52724"/>
          <a:stretch>
            <a:fillRect/>
          </a:stretch>
        </p:blipFill>
        <p:spPr bwMode="auto">
          <a:xfrm>
            <a:off x="1066800" y="3100383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67400" y="5691183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47800" y="5705471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1447800" y="3328983"/>
            <a:ext cx="29718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2514600" y="36337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3810000" y="431958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40" t="68269" r="50998" b="18469"/>
          <a:stretch>
            <a:fillRect/>
          </a:stretch>
        </p:blipFill>
        <p:spPr bwMode="auto">
          <a:xfrm>
            <a:off x="6477000" y="3862383"/>
            <a:ext cx="175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2514600" y="4929183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32839" y="4670442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2281" y="5327676"/>
            <a:ext cx="555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24623" y="2954332"/>
            <a:ext cx="446031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rtl="0"/>
            <a:r>
              <a:rPr lang="en-US" sz="2600" i="1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0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519057" y="0"/>
            <a:ext cx="8229600" cy="1143000"/>
          </a:xfrm>
        </p:spPr>
        <p:txBody>
          <a:bodyPr/>
          <a:lstStyle/>
          <a:p>
            <a:r>
              <a:rPr lang="en-US" dirty="0"/>
              <a:t>Hough transform for circles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57" y="2297097"/>
            <a:ext cx="8229600" cy="693747"/>
          </a:xfrm>
        </p:spPr>
        <p:txBody>
          <a:bodyPr/>
          <a:lstStyle/>
          <a:p>
            <a:r>
              <a:rPr lang="en-US" sz="2400" dirty="0"/>
              <a:t>For an unknown radius r, </a:t>
            </a:r>
            <a:r>
              <a:rPr lang="en-US" sz="2400" b="1" dirty="0"/>
              <a:t>known</a:t>
            </a:r>
            <a:r>
              <a:rPr lang="en-US" sz="2400" dirty="0"/>
              <a:t> gradient direction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19057" y="1165194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Circle: center (</a:t>
            </a:r>
            <a:r>
              <a:rPr lang="en-US" sz="2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a,b</a:t>
            </a:r>
            <a:r>
              <a:rPr lang="en-US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) and radius r</a:t>
            </a:r>
          </a:p>
          <a:p>
            <a:pPr marL="742950" lvl="1" indent="-285750" algn="l" rtl="0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8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709837" y="1639863"/>
          <a:ext cx="32766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73200" imgH="241300" progId="Equation.3">
                  <p:embed/>
                </p:oleObj>
              </mc:Choice>
              <mc:Fallback>
                <p:oleObj name="Equation" r:id="rId3" imgW="1473200" imgH="2413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37" y="1639863"/>
                        <a:ext cx="32766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 descr="img007"/>
          <p:cNvPicPr>
            <a:picLocks noChangeAspect="1" noChangeArrowheads="1"/>
          </p:cNvPicPr>
          <p:nvPr/>
        </p:nvPicPr>
        <p:blipFill>
          <a:blip r:embed="rId5" cstate="print"/>
          <a:srcRect r="52724"/>
          <a:stretch>
            <a:fillRect/>
          </a:stretch>
        </p:blipFill>
        <p:spPr bwMode="auto">
          <a:xfrm>
            <a:off x="1173213" y="2990844"/>
            <a:ext cx="31242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973813" y="5581644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Hough space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1833525" y="5581685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Image space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1554213" y="3219444"/>
            <a:ext cx="2743200" cy="19812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Oval 11"/>
          <p:cNvSpPr>
            <a:spLocks noChangeArrowheads="1"/>
          </p:cNvSpPr>
          <p:nvPr/>
        </p:nvSpPr>
        <p:spPr bwMode="auto">
          <a:xfrm>
            <a:off x="2011413" y="3600444"/>
            <a:ext cx="1371600" cy="1295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4373613" y="4210044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6" cstate="print"/>
          <a:srcRect l="36250" t="66354" r="50417" b="5707"/>
          <a:stretch>
            <a:fillRect/>
          </a:stretch>
        </p:blipFill>
        <p:spPr bwMode="auto">
          <a:xfrm>
            <a:off x="5821413" y="3067044"/>
            <a:ext cx="20224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Line 17"/>
          <p:cNvSpPr>
            <a:spLocks noChangeShapeType="1"/>
          </p:cNvSpPr>
          <p:nvPr/>
        </p:nvSpPr>
        <p:spPr bwMode="auto">
          <a:xfrm rot="2717577">
            <a:off x="1875681" y="4663276"/>
            <a:ext cx="639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rot="2717577" flipV="1">
            <a:off x="2347963" y="4264019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 rot="2717577">
            <a:off x="2108251" y="4576757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1630413" y="4667244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2201913" y="4468807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sz="1200" i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θ</a:t>
            </a:r>
            <a:endParaRPr lang="en-US" sz="1200" i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2544813" y="4133844"/>
            <a:ext cx="2286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8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96200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Kristen </a:t>
            </a:r>
            <a:r>
              <a:rPr lang="en-US" sz="1400" dirty="0" err="1"/>
              <a:t>Grauman</a:t>
            </a:r>
            <a:endParaRPr lang="en-US" sz="14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BB6C3202-6032-4398-816A-8AC20E230ECE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319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Example: detecting circles with Hough</a:t>
            </a:r>
            <a:endParaRPr lang="en-US" sz="40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 r="46982"/>
          <a:stretch>
            <a:fillRect/>
          </a:stretch>
        </p:blipFill>
        <p:spPr bwMode="auto">
          <a:xfrm>
            <a:off x="6032520" y="1603351"/>
            <a:ext cx="2957553" cy="371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653241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Votes: Penny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440" y="5473728"/>
            <a:ext cx="9310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Note: a different Hough transform (with separate accumulators) was used for each circle radius (quarters vs. penny).</a:t>
            </a:r>
          </a:p>
          <a:p>
            <a:pPr algn="l" rtl="0"/>
            <a:endParaRPr lang="en-US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40654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3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740" y="1590646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3927" y="1584862"/>
            <a:ext cx="2783001" cy="370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981034" y="1184811"/>
            <a:ext cx="1441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Original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987792" y="1201707"/>
            <a:ext cx="2698750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Edges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Example: detecting circles with Hough</a:t>
            </a:r>
            <a:endParaRPr lang="en-US" sz="40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507189" y="1223345"/>
            <a:ext cx="2104972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Votes: Quarter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 l="45650"/>
          <a:stretch>
            <a:fillRect/>
          </a:stretch>
        </p:blipFill>
        <p:spPr bwMode="auto">
          <a:xfrm>
            <a:off x="5996007" y="1566837"/>
            <a:ext cx="3036274" cy="37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3928" y="1603350"/>
            <a:ext cx="2774988" cy="3695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90440" y="1201707"/>
            <a:ext cx="3392497" cy="34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Combined detections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145087" y="6657624"/>
            <a:ext cx="3846513" cy="20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Coin finding sample images from: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Vivek</a:t>
            </a:r>
            <a:r>
              <a:rPr lang="en-GB" sz="1400" kern="1200" dirty="0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 </a:t>
            </a:r>
            <a:r>
              <a:rPr lang="en-GB" sz="1400" kern="1200" dirty="0" err="1">
                <a:solidFill>
                  <a:srgbClr val="000000"/>
                </a:solidFill>
                <a:latin typeface="Arial" charset="0"/>
                <a:ea typeface="SimSun" pitchFamily="2" charset="-122"/>
                <a:cs typeface="+mn-cs"/>
              </a:rPr>
              <a:t>Kwatra</a:t>
            </a:r>
            <a:endParaRPr lang="en-GB" sz="1400" kern="1200" dirty="0">
              <a:solidFill>
                <a:srgbClr val="000000"/>
              </a:solidFill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F36629A-99BA-43CE-910B-DE79E020FC06}" type="slidenum">
              <a:rPr lang="en-US" sz="1400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81001"/>
            <a:ext cx="594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credit: Kristen </a:t>
            </a:r>
            <a:r>
              <a:rPr lang="en-US" sz="1200" dirty="0" err="1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2510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49288" y="-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Generalized Hough for object detection</a:t>
            </a:r>
          </a:p>
        </p:txBody>
      </p:sp>
      <p:sp>
        <p:nvSpPr>
          <p:cNvPr id="14397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28650" y="1325562"/>
            <a:ext cx="7886700" cy="4851401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Instead of indexing displacements by gradient orientation, index by matched local patterns.</a:t>
            </a:r>
          </a:p>
        </p:txBody>
      </p:sp>
      <p:sp>
        <p:nvSpPr>
          <p:cNvPr id="143974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B. Leibe, A. Leonardis, and B. Schiele, 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  <a:hlinkClick r:id="rId3"/>
              </a:rPr>
              <a:t>Combined Object Categorization and Segmentation with an Implicit Shape Model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ECCV Workshop on Statistical Learning in Computer Vision 2004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33400" y="2159000"/>
            <a:ext cx="4648200" cy="3389313"/>
            <a:chOff x="336" y="1360"/>
            <a:chExt cx="2928" cy="2135"/>
          </a:xfrm>
        </p:grpSpPr>
        <p:pic>
          <p:nvPicPr>
            <p:cNvPr id="143975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" y="1360"/>
              <a:ext cx="2928" cy="18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39754" name="Rectangle 10"/>
            <p:cNvSpPr>
              <a:spLocks noChangeArrowheads="1"/>
            </p:cNvSpPr>
            <p:nvPr/>
          </p:nvSpPr>
          <p:spPr bwMode="auto">
            <a:xfrm>
              <a:off x="913" y="2121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5" name="Rectangle 11"/>
            <p:cNvSpPr>
              <a:spLocks noChangeArrowheads="1"/>
            </p:cNvSpPr>
            <p:nvPr/>
          </p:nvSpPr>
          <p:spPr bwMode="auto">
            <a:xfrm>
              <a:off x="2522" y="2159"/>
              <a:ext cx="495" cy="46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6" name="Line 12"/>
            <p:cNvSpPr>
              <a:spLocks noChangeShapeType="1"/>
            </p:cNvSpPr>
            <p:nvPr/>
          </p:nvSpPr>
          <p:spPr bwMode="auto">
            <a:xfrm flipV="1">
              <a:off x="1161" y="2198"/>
              <a:ext cx="742" cy="155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7" name="Freeform 13"/>
            <p:cNvSpPr>
              <a:spLocks/>
            </p:cNvSpPr>
            <p:nvPr/>
          </p:nvSpPr>
          <p:spPr bwMode="auto">
            <a:xfrm>
              <a:off x="1976" y="2202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58" name="Oval 14"/>
            <p:cNvSpPr>
              <a:spLocks noChangeArrowheads="1"/>
            </p:cNvSpPr>
            <p:nvPr/>
          </p:nvSpPr>
          <p:spPr bwMode="auto">
            <a:xfrm>
              <a:off x="1903" y="2159"/>
              <a:ext cx="83" cy="7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0" name="Text Box 16"/>
            <p:cNvSpPr txBox="1">
              <a:spLocks noChangeArrowheads="1"/>
            </p:cNvSpPr>
            <p:nvPr/>
          </p:nvSpPr>
          <p:spPr bwMode="auto">
            <a:xfrm>
              <a:off x="1344" y="3264"/>
              <a:ext cx="10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training image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943600" y="3429001"/>
            <a:ext cx="2592388" cy="1712913"/>
            <a:chOff x="3744" y="2160"/>
            <a:chExt cx="1633" cy="1079"/>
          </a:xfrm>
        </p:grpSpPr>
        <p:graphicFrame>
          <p:nvGraphicFramePr>
            <p:cNvPr id="1439761" name="Object 17"/>
            <p:cNvGraphicFramePr>
              <a:graphicFrameLocks noChangeAspect="1"/>
            </p:cNvGraphicFramePr>
            <p:nvPr/>
          </p:nvGraphicFramePr>
          <p:xfrm>
            <a:off x="4320" y="2160"/>
            <a:ext cx="480" cy="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5" imgW="1066291" imgH="1041270" progId="">
                    <p:embed/>
                  </p:oleObj>
                </mc:Choice>
                <mc:Fallback>
                  <p:oleObj name="Image" r:id="rId5" imgW="1066291" imgH="1041270" progId="">
                    <p:embed/>
                    <p:pic>
                      <p:nvPicPr>
                        <p:cNvPr id="143976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60"/>
                          <a:ext cx="480" cy="468"/>
                        </a:xfrm>
                        <a:prstGeom prst="rect">
                          <a:avLst/>
                        </a:prstGeom>
                        <a:noFill/>
                        <a:ln w="50800">
                          <a:solidFill>
                            <a:srgbClr val="00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763" name="Line 19"/>
            <p:cNvSpPr>
              <a:spLocks noChangeShapeType="1"/>
            </p:cNvSpPr>
            <p:nvPr/>
          </p:nvSpPr>
          <p:spPr bwMode="auto">
            <a:xfrm flipV="1">
              <a:off x="4635" y="2233"/>
              <a:ext cx="742" cy="155"/>
            </a:xfrm>
            <a:prstGeom prst="line">
              <a:avLst/>
            </a:prstGeom>
            <a:noFill/>
            <a:ln w="50800">
              <a:solidFill>
                <a:srgbClr val="FF99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4" name="Freeform 20"/>
            <p:cNvSpPr>
              <a:spLocks/>
            </p:cNvSpPr>
            <p:nvPr/>
          </p:nvSpPr>
          <p:spPr bwMode="auto">
            <a:xfrm>
              <a:off x="3744" y="2200"/>
              <a:ext cx="779" cy="189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99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39765" name="Text Box 21"/>
            <p:cNvSpPr txBox="1">
              <a:spLocks noChangeArrowheads="1"/>
            </p:cNvSpPr>
            <p:nvPr/>
          </p:nvSpPr>
          <p:spPr bwMode="auto">
            <a:xfrm>
              <a:off x="3767" y="2832"/>
              <a:ext cx="1557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“visual codeword” with</a:t>
              </a:r>
              <a:b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displacement vectors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391400" y="64770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Lazebnik</a:t>
            </a:r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3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316" name="Picture 12"/>
          <p:cNvPicPr>
            <a:picLocks noChangeAspect="1" noChangeArrowheads="1"/>
          </p:cNvPicPr>
          <p:nvPr/>
        </p:nvPicPr>
        <p:blipFill>
          <a:blip r:embed="rId3" cstate="print"/>
          <a:srcRect t="25597" b="25597"/>
          <a:stretch>
            <a:fillRect/>
          </a:stretch>
        </p:blipFill>
        <p:spPr bwMode="auto">
          <a:xfrm>
            <a:off x="228600" y="2047876"/>
            <a:ext cx="87630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261035"/>
            <a:ext cx="7886700" cy="4915928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Instead of indexing displacements by gradient orientation, index by “visual </a:t>
            </a:r>
            <a:r>
              <a:rPr lang="en-US" dirty="0" err="1"/>
              <a:t>codeword</a:t>
            </a:r>
            <a:r>
              <a:rPr lang="en-US" dirty="0"/>
              <a:t>”</a:t>
            </a:r>
          </a:p>
        </p:txBody>
      </p:sp>
      <p:sp>
        <p:nvSpPr>
          <p:cNvPr id="1634308" name="Rectangle 4"/>
          <p:cNvSpPr>
            <a:spLocks noChangeArrowheads="1"/>
          </p:cNvSpPr>
          <p:nvPr/>
        </p:nvSpPr>
        <p:spPr bwMode="auto">
          <a:xfrm>
            <a:off x="304800" y="5715000"/>
            <a:ext cx="86106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B. Leibe, A. Leonardis, and B. Schiele, 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  <a:hlinkClick r:id="rId4"/>
              </a:rPr>
              <a:t>Combined Object Categorization and Segmentation with an Implicit Shape Model</a:t>
            </a: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, ECCV Workshop on Statistical Learning in Computer Vision 2004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914400" y="3532188"/>
            <a:ext cx="7239000" cy="762000"/>
            <a:chOff x="576" y="2225"/>
            <a:chExt cx="4560" cy="480"/>
          </a:xfrm>
        </p:grpSpPr>
        <p:sp>
          <p:nvSpPr>
            <p:cNvPr id="1634310" name="Rectangle 6"/>
            <p:cNvSpPr>
              <a:spLocks noChangeArrowheads="1"/>
            </p:cNvSpPr>
            <p:nvPr/>
          </p:nvSpPr>
          <p:spPr bwMode="auto">
            <a:xfrm>
              <a:off x="576" y="2225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7" name="Rectangle 13"/>
            <p:cNvSpPr>
              <a:spLocks noChangeArrowheads="1"/>
            </p:cNvSpPr>
            <p:nvPr/>
          </p:nvSpPr>
          <p:spPr bwMode="auto">
            <a:xfrm>
              <a:off x="1680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8" name="Rectangle 14"/>
            <p:cNvSpPr>
              <a:spLocks noChangeArrowheads="1"/>
            </p:cNvSpPr>
            <p:nvPr/>
          </p:nvSpPr>
          <p:spPr bwMode="auto">
            <a:xfrm>
              <a:off x="3648" y="2321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9" name="Rectangle 15"/>
            <p:cNvSpPr>
              <a:spLocks noChangeArrowheads="1"/>
            </p:cNvSpPr>
            <p:nvPr/>
          </p:nvSpPr>
          <p:spPr bwMode="auto">
            <a:xfrm>
              <a:off x="4752" y="2273"/>
              <a:ext cx="384" cy="384"/>
            </a:xfrm>
            <a:prstGeom prst="rect">
              <a:avLst/>
            </a:prstGeom>
            <a:noFill/>
            <a:ln w="50800">
              <a:solidFill>
                <a:srgbClr val="00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04800" y="3684588"/>
            <a:ext cx="8458200" cy="304800"/>
            <a:chOff x="192" y="2321"/>
            <a:chExt cx="5328" cy="192"/>
          </a:xfrm>
        </p:grpSpPr>
        <p:sp>
          <p:nvSpPr>
            <p:cNvPr id="1634312" name="Line 8"/>
            <p:cNvSpPr>
              <a:spLocks noChangeShapeType="1"/>
            </p:cNvSpPr>
            <p:nvPr/>
          </p:nvSpPr>
          <p:spPr bwMode="auto">
            <a:xfrm flipV="1">
              <a:off x="768" y="2321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13" name="Freeform 9"/>
            <p:cNvSpPr>
              <a:spLocks/>
            </p:cNvSpPr>
            <p:nvPr/>
          </p:nvSpPr>
          <p:spPr bwMode="auto">
            <a:xfrm>
              <a:off x="3264" y="2417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0" name="Line 16"/>
            <p:cNvSpPr>
              <a:spLocks noChangeShapeType="1"/>
            </p:cNvSpPr>
            <p:nvPr/>
          </p:nvSpPr>
          <p:spPr bwMode="auto">
            <a:xfrm flipV="1">
              <a:off x="1920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1" name="Line 17"/>
            <p:cNvSpPr>
              <a:spLocks noChangeShapeType="1"/>
            </p:cNvSpPr>
            <p:nvPr/>
          </p:nvSpPr>
          <p:spPr bwMode="auto">
            <a:xfrm flipV="1">
              <a:off x="3888" y="2417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2" name="Line 18"/>
            <p:cNvSpPr>
              <a:spLocks noChangeShapeType="1"/>
            </p:cNvSpPr>
            <p:nvPr/>
          </p:nvSpPr>
          <p:spPr bwMode="auto">
            <a:xfrm flipV="1">
              <a:off x="4992" y="2369"/>
              <a:ext cx="528" cy="9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4" name="Freeform 20"/>
            <p:cNvSpPr>
              <a:spLocks/>
            </p:cNvSpPr>
            <p:nvPr/>
          </p:nvSpPr>
          <p:spPr bwMode="auto">
            <a:xfrm>
              <a:off x="4368" y="2369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5" name="Freeform 21"/>
            <p:cNvSpPr>
              <a:spLocks/>
            </p:cNvSpPr>
            <p:nvPr/>
          </p:nvSpPr>
          <p:spPr bwMode="auto">
            <a:xfrm>
              <a:off x="1296" y="2369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6" name="Freeform 22"/>
            <p:cNvSpPr>
              <a:spLocks/>
            </p:cNvSpPr>
            <p:nvPr/>
          </p:nvSpPr>
          <p:spPr bwMode="auto">
            <a:xfrm>
              <a:off x="192" y="2321"/>
              <a:ext cx="576" cy="96"/>
            </a:xfrm>
            <a:custGeom>
              <a:avLst/>
              <a:gdLst/>
              <a:ahLst/>
              <a:cxnLst>
                <a:cxn ang="0">
                  <a:pos x="907" y="235"/>
                </a:cxn>
                <a:cxn ang="0">
                  <a:pos x="0" y="0"/>
                </a:cxn>
              </a:cxnLst>
              <a:rect l="0" t="0" r="r" b="b"/>
              <a:pathLst>
                <a:path w="907" h="235">
                  <a:moveTo>
                    <a:pt x="907" y="235"/>
                  </a:moveTo>
                  <a:lnTo>
                    <a:pt x="0" y="0"/>
                  </a:lnTo>
                </a:path>
              </a:pathLst>
            </a:custGeom>
            <a:noFill/>
            <a:ln w="50800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634328" name="Text Box 24"/>
          <p:cNvSpPr txBox="1">
            <a:spLocks noChangeArrowheads="1"/>
          </p:cNvSpPr>
          <p:nvPr/>
        </p:nvSpPr>
        <p:spPr bwMode="auto">
          <a:xfrm>
            <a:off x="3952875" y="5223670"/>
            <a:ext cx="1238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test image</a:t>
            </a: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981200" y="3608388"/>
            <a:ext cx="5105400" cy="228600"/>
            <a:chOff x="1248" y="2273"/>
            <a:chExt cx="3216" cy="144"/>
          </a:xfrm>
        </p:grpSpPr>
        <p:sp>
          <p:nvSpPr>
            <p:cNvPr id="1634314" name="Oval 10"/>
            <p:cNvSpPr>
              <a:spLocks noChangeArrowheads="1"/>
            </p:cNvSpPr>
            <p:nvPr/>
          </p:nvSpPr>
          <p:spPr bwMode="auto">
            <a:xfrm>
              <a:off x="1248" y="2273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34327" name="Oval 23"/>
            <p:cNvSpPr>
              <a:spLocks noChangeArrowheads="1"/>
            </p:cNvSpPr>
            <p:nvPr/>
          </p:nvSpPr>
          <p:spPr bwMode="auto">
            <a:xfrm>
              <a:off x="4368" y="232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391400" y="64770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Lazebnik</a:t>
            </a:r>
            <a:endParaRPr lang="en-US" sz="1400" kern="12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378EC12-D0E0-4B4A-A0DE-A2D7FD048EF1}" type="slidenum">
              <a:rPr lang="en-US" sz="1400" kern="1200" smtClean="0">
                <a:solidFill>
                  <a:srgbClr val="000000"/>
                </a:solidFill>
                <a:latin typeface="Times New Roman" pitchFamily="18" charset="0"/>
                <a:ea typeface="+mn-ea"/>
                <a:cs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US" sz="1400" kern="1200">
              <a:solidFill>
                <a:srgbClr val="000000"/>
              </a:solidFill>
              <a:latin typeface="Times New Roman" pitchFamily="18" charset="0"/>
              <a:ea typeface="+mn-ea"/>
              <a:cs typeface="Arial" pitchFamily="34" charset="0"/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649288" y="-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Hough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24918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Hough transform conclusions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3400" b="1" dirty="0"/>
              <a:t>Good</a:t>
            </a:r>
          </a:p>
          <a:p>
            <a:r>
              <a:rPr lang="en-US" sz="2800" dirty="0"/>
              <a:t>Robust to outliers: each point votes separately</a:t>
            </a:r>
          </a:p>
          <a:p>
            <a:r>
              <a:rPr lang="en-US" sz="2800" dirty="0"/>
              <a:t>Fairly efficient (much faster than trying all sets of parameters)</a:t>
            </a:r>
          </a:p>
          <a:p>
            <a:r>
              <a:rPr lang="en-US" sz="2800" dirty="0"/>
              <a:t>Provides multiple good fits</a:t>
            </a:r>
          </a:p>
          <a:p>
            <a:endParaRPr lang="en-US" dirty="0"/>
          </a:p>
          <a:p>
            <a:pPr>
              <a:buNone/>
            </a:pPr>
            <a:r>
              <a:rPr lang="en-US" sz="3400" b="1" dirty="0"/>
              <a:t>Bad</a:t>
            </a:r>
          </a:p>
          <a:p>
            <a:r>
              <a:rPr lang="en-US" dirty="0"/>
              <a:t>Some sensitivity to noise</a:t>
            </a:r>
          </a:p>
          <a:p>
            <a:r>
              <a:rPr lang="en-US" dirty="0"/>
              <a:t>Bin size trades off between noise tolerance, precision, and speed/memory</a:t>
            </a:r>
          </a:p>
          <a:p>
            <a:pPr lvl="1"/>
            <a:r>
              <a:rPr lang="en-US" dirty="0"/>
              <a:t>Can be hard to find sweet spot</a:t>
            </a:r>
          </a:p>
          <a:p>
            <a:r>
              <a:rPr lang="en-US" dirty="0"/>
              <a:t>Not suitable for more than a few parameters</a:t>
            </a:r>
          </a:p>
          <a:p>
            <a:pPr lvl="1"/>
            <a:r>
              <a:rPr lang="en-US" dirty="0"/>
              <a:t>grid size grows exponentially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3400" b="1" dirty="0"/>
              <a:t>Common applications</a:t>
            </a:r>
          </a:p>
          <a:p>
            <a:r>
              <a:rPr lang="en-US" dirty="0"/>
              <a:t>Line fitting (also circles, ellipses, etc.)</a:t>
            </a:r>
          </a:p>
          <a:p>
            <a:r>
              <a:rPr lang="en-US" dirty="0"/>
              <a:t>Object instance recognition (parameters are position/scale/orientation)</a:t>
            </a:r>
          </a:p>
          <a:p>
            <a:r>
              <a:rPr lang="en-US" dirty="0"/>
              <a:t>Object category recognition  (parameters are position/scale)</a:t>
            </a:r>
          </a:p>
        </p:txBody>
      </p:sp>
    </p:spTree>
    <p:extLst>
      <p:ext uri="{BB962C8B-B14F-4D97-AF65-F5344CB8AC3E}">
        <p14:creationId xmlns:p14="http://schemas.microsoft.com/office/powerpoint/2010/main" val="32863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</a:t>
            </a:r>
            <a:r>
              <a:rPr lang="en-US" dirty="0" err="1"/>
              <a:t>mins</a:t>
            </a:r>
            <a:r>
              <a:rPr lang="en-US" dirty="0"/>
              <a:t> break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6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Oval 2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5" name="Oval 3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6" name="Oval 4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7" name="Oval 5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8" name="Oval 6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39" name="Oval 7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0" name="Oval 8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1" name="Oval 9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2" name="Oval 10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3" name="Oval 11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4" name="Oval 12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5" name="Oval 13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6" name="Oval 14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7" name="Oval 15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8" name="Oval 16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49" name="Oval 17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50" name="Oval 18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51" name="Oval 19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53" name="Oval 21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54" name="Oval 22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56" name="Oval 24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57" name="Oval 2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6465" name="Rectangle 33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/>
              <a:t>RANSAC</a:t>
            </a:r>
          </a:p>
        </p:txBody>
      </p:sp>
      <p:sp>
        <p:nvSpPr>
          <p:cNvPr id="146467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cs typeface="Arial" charset="0"/>
              </a:rPr>
              <a:t>Algorithm:</a:t>
            </a:r>
          </a:p>
          <a:p>
            <a:pPr marL="342900" indent="-342900"/>
            <a:endParaRPr lang="en-US" sz="900" dirty="0">
              <a:cs typeface="Arial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Sample</a:t>
            </a:r>
            <a:r>
              <a:rPr lang="en-US" sz="2000" dirty="0">
                <a:cs typeface="Arial" charset="0"/>
              </a:rPr>
              <a:t> (randomly) the number of points required to fit the model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Solve</a:t>
            </a:r>
            <a:r>
              <a:rPr lang="en-US" sz="2000" dirty="0">
                <a:cs typeface="Arial" charset="0"/>
              </a:rPr>
              <a:t> for model parameters using samples 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Score</a:t>
            </a:r>
            <a:r>
              <a:rPr lang="en-US" sz="2000" dirty="0">
                <a:cs typeface="Arial" charset="0"/>
              </a:rPr>
              <a:t> by the fraction of inliers within a preset threshold of the model</a:t>
            </a:r>
          </a:p>
          <a:p>
            <a:pPr marL="342900" indent="-342900"/>
            <a:endParaRPr lang="en-US" sz="2000" b="1" dirty="0">
              <a:cs typeface="Arial" charset="0"/>
            </a:endParaRPr>
          </a:p>
          <a:p>
            <a:pPr marL="342900" indent="-342900"/>
            <a:r>
              <a:rPr lang="en-US" sz="2000" b="1" dirty="0">
                <a:cs typeface="Arial" charset="0"/>
              </a:rPr>
              <a:t>Repeat</a:t>
            </a:r>
            <a:r>
              <a:rPr lang="en-US" sz="2000" dirty="0">
                <a:cs typeface="Arial" charset="0"/>
              </a:rPr>
              <a:t> 1-3 until the best model is found with high confidence</a:t>
            </a:r>
          </a:p>
        </p:txBody>
      </p:sp>
      <p:sp>
        <p:nvSpPr>
          <p:cNvPr id="146470" name="Text Box 38"/>
          <p:cNvSpPr txBox="1">
            <a:spLocks noChangeArrowheads="1"/>
          </p:cNvSpPr>
          <p:nvPr/>
        </p:nvSpPr>
        <p:spPr bwMode="auto">
          <a:xfrm>
            <a:off x="6461125" y="45370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400"/>
          </a:p>
        </p:txBody>
      </p:sp>
      <p:sp>
        <p:nvSpPr>
          <p:cNvPr id="31" name="Rectangle 40"/>
          <p:cNvSpPr>
            <a:spLocks noChangeArrowheads="1"/>
          </p:cNvSpPr>
          <p:nvPr/>
        </p:nvSpPr>
        <p:spPr bwMode="auto">
          <a:xfrm>
            <a:off x="152400" y="1219200"/>
            <a:ext cx="2079625" cy="304800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1400">
                <a:solidFill>
                  <a:schemeClr val="accent2"/>
                </a:solidFill>
              </a:rPr>
              <a:t>Fischler &amp; Bolles in ‘81.</a:t>
            </a:r>
          </a:p>
        </p:txBody>
      </p:sp>
      <p:sp>
        <p:nvSpPr>
          <p:cNvPr id="32" name="Rectangle 42"/>
          <p:cNvSpPr>
            <a:spLocks noChangeArrowheads="1"/>
          </p:cNvSpPr>
          <p:nvPr/>
        </p:nvSpPr>
        <p:spPr bwMode="auto">
          <a:xfrm>
            <a:off x="152400" y="685800"/>
            <a:ext cx="3095625" cy="33655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aseline="-25000"/>
              <a:t>(</a:t>
            </a:r>
            <a:r>
              <a:rPr lang="en-US" sz="2400" baseline="-25000">
                <a:solidFill>
                  <a:srgbClr val="FF0000"/>
                </a:solidFill>
              </a:rPr>
              <a:t>RAN</a:t>
            </a:r>
            <a:r>
              <a:rPr lang="en-US" sz="2400" baseline="-25000"/>
              <a:t>dom </a:t>
            </a:r>
            <a:r>
              <a:rPr lang="en-US" sz="2400" baseline="-25000">
                <a:solidFill>
                  <a:srgbClr val="FF0000"/>
                </a:solidFill>
              </a:rPr>
              <a:t>SA</a:t>
            </a:r>
            <a:r>
              <a:rPr lang="en-US" sz="2400" baseline="-25000"/>
              <a:t>mple </a:t>
            </a:r>
            <a:r>
              <a:rPr lang="en-US" sz="2400" baseline="-25000">
                <a:solidFill>
                  <a:srgbClr val="FF0000"/>
                </a:solidFill>
              </a:rPr>
              <a:t>C</a:t>
            </a:r>
            <a:r>
              <a:rPr lang="en-US" sz="2400" baseline="-25000"/>
              <a:t>onsensus) :</a:t>
            </a:r>
          </a:p>
        </p:txBody>
      </p:sp>
    </p:spTree>
    <p:extLst>
      <p:ext uri="{BB962C8B-B14F-4D97-AF65-F5344CB8AC3E}">
        <p14:creationId xmlns:p14="http://schemas.microsoft.com/office/powerpoint/2010/main" val="405375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Harris Corner Detector</a:t>
            </a:r>
            <a:endParaRPr lang="en-US" sz="2000" dirty="0">
              <a:latin typeface="Arial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38274"/>
            <a:ext cx="3810000" cy="4733925"/>
          </a:xfrm>
        </p:spPr>
        <p:txBody>
          <a:bodyPr/>
          <a:lstStyle/>
          <a:p>
            <a:r>
              <a:rPr lang="pl-PL" dirty="0"/>
              <a:t>Second moment matrix</a:t>
            </a:r>
            <a:endParaRPr lang="en-US" dirty="0"/>
          </a:p>
        </p:txBody>
      </p:sp>
      <p:graphicFrame>
        <p:nvGraphicFramePr>
          <p:cNvPr id="34820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54300" imgH="508000" progId="Equation.3">
                  <p:embed/>
                </p:oleObj>
              </mc:Choice>
              <mc:Fallback>
                <p:oleObj name="Equation" r:id="rId3" imgW="2654300" imgH="508000" progId="Equation.3">
                  <p:embed/>
                  <p:pic>
                    <p:nvPicPr>
                      <p:cNvPr id="3482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F674B-0DFB-4824-88D8-0975E4120CC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3482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965946" y="2131397"/>
            <a:ext cx="1800225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 dirty="0"/>
              <a:t>1. Image derivatives</a:t>
            </a:r>
            <a:endParaRPr lang="en-US" sz="1600" dirty="0"/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/>
              <a:t>2. Square of derivatives</a:t>
            </a:r>
            <a:endParaRPr lang="en-US" sz="1600"/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1600"/>
              <a:t>3. Gaussian </a:t>
            </a:r>
            <a:br>
              <a:rPr lang="pl-PL" sz="1600"/>
            </a:br>
            <a:r>
              <a:rPr lang="pl-PL" sz="1600"/>
              <a:t>    filter </a:t>
            </a:r>
            <a:r>
              <a:rPr lang="pl-PL" sz="1600" i="1"/>
              <a:t>g(</a:t>
            </a:r>
            <a:r>
              <a:rPr lang="pl-PL" sz="1600" i="1">
                <a:latin typeface="Symbol" pitchFamily="18" charset="2"/>
              </a:rPr>
              <a:t>s</a:t>
            </a:r>
            <a:r>
              <a:rPr lang="pl-PL" sz="1600" i="1" baseline="-25000"/>
              <a:t>I</a:t>
            </a:r>
            <a:r>
              <a:rPr lang="pl-PL" sz="1600" i="1"/>
              <a:t>)</a:t>
            </a:r>
            <a:endParaRPr lang="en-US" sz="1600" i="1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34846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34847" name="Picture 1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34848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i="1">
                  <a:solidFill>
                    <a:schemeClr val="bg1"/>
                  </a:solidFill>
                </a:rPr>
                <a:t>I</a:t>
              </a:r>
              <a:r>
                <a:rPr lang="pl-PL" i="1" baseline="-25000">
                  <a:solidFill>
                    <a:schemeClr val="bg1"/>
                  </a:solidFill>
                </a:rPr>
                <a:t>x</a:t>
              </a:r>
              <a:endParaRPr lang="en-US" i="1" baseline="-25000">
                <a:solidFill>
                  <a:schemeClr val="bg1"/>
                </a:solidFill>
              </a:endParaRPr>
            </a:p>
          </p:txBody>
        </p:sp>
        <p:sp>
          <p:nvSpPr>
            <p:cNvPr id="34849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i="1">
                  <a:solidFill>
                    <a:schemeClr val="bg1"/>
                  </a:solidFill>
                </a:rPr>
                <a:t>I</a:t>
              </a:r>
              <a:r>
                <a:rPr lang="pl-PL" i="1" baseline="-25000">
                  <a:solidFill>
                    <a:schemeClr val="bg1"/>
                  </a:solidFill>
                </a:rPr>
                <a:t>y</a:t>
              </a:r>
              <a:endParaRPr lang="en-US" i="1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i="1">
                <a:solidFill>
                  <a:schemeClr val="bg1"/>
                </a:solidFill>
              </a:rPr>
              <a:t>I</a:t>
            </a:r>
            <a:r>
              <a:rPr lang="pl-PL" i="1" baseline="-25000">
                <a:solidFill>
                  <a:schemeClr val="bg1"/>
                </a:solidFill>
              </a:rPr>
              <a:t>x</a:t>
            </a:r>
            <a:r>
              <a:rPr lang="pl-PL" i="1" baseline="30000">
                <a:solidFill>
                  <a:schemeClr val="bg1"/>
                </a:solidFill>
              </a:rPr>
              <a:t>2</a:t>
            </a:r>
            <a:endParaRPr lang="en-US" i="1" baseline="30000">
              <a:solidFill>
                <a:schemeClr val="bg1"/>
              </a:solidFill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i="1">
                <a:solidFill>
                  <a:schemeClr val="bg1"/>
                </a:solidFill>
              </a:rPr>
              <a:t>I</a:t>
            </a:r>
            <a:r>
              <a:rPr lang="pl-PL" i="1" baseline="-25000">
                <a:solidFill>
                  <a:schemeClr val="bg1"/>
                </a:solidFill>
              </a:rPr>
              <a:t>y</a:t>
            </a:r>
            <a:r>
              <a:rPr lang="pl-PL" i="1" baseline="30000">
                <a:solidFill>
                  <a:schemeClr val="bg1"/>
                </a:solidFill>
              </a:rPr>
              <a:t>2</a:t>
            </a:r>
            <a:endParaRPr lang="en-US" i="1" baseline="30000">
              <a:solidFill>
                <a:schemeClr val="bg1"/>
              </a:solidFill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i="1">
                <a:solidFill>
                  <a:schemeClr val="bg1"/>
                </a:solidFill>
              </a:rPr>
              <a:t>I</a:t>
            </a:r>
            <a:r>
              <a:rPr lang="pl-PL" i="1" baseline="-25000">
                <a:solidFill>
                  <a:schemeClr val="bg1"/>
                </a:solidFill>
              </a:rPr>
              <a:t>x</a:t>
            </a:r>
            <a:r>
              <a:rPr lang="pl-PL" i="1">
                <a:solidFill>
                  <a:schemeClr val="bg1"/>
                </a:solidFill>
              </a:rPr>
              <a:t>I</a:t>
            </a:r>
            <a:r>
              <a:rPr lang="pl-PL" i="1" baseline="-25000">
                <a:solidFill>
                  <a:schemeClr val="bg1"/>
                </a:solidFill>
              </a:rPr>
              <a:t>y</a:t>
            </a:r>
            <a:endParaRPr lang="en-US" i="1" baseline="-25000">
              <a:solidFill>
                <a:schemeClr val="bg1"/>
              </a:solidFill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i="1">
                <a:solidFill>
                  <a:schemeClr val="bg1"/>
                </a:solidFill>
              </a:rPr>
              <a:t>g(I</a:t>
            </a:r>
            <a:r>
              <a:rPr lang="pl-PL" i="1" baseline="-25000">
                <a:solidFill>
                  <a:schemeClr val="bg1"/>
                </a:solidFill>
              </a:rPr>
              <a:t>x</a:t>
            </a:r>
            <a:r>
              <a:rPr lang="pl-PL" i="1" baseline="30000">
                <a:solidFill>
                  <a:schemeClr val="bg1"/>
                </a:solidFill>
              </a:rPr>
              <a:t>2</a:t>
            </a:r>
            <a:r>
              <a:rPr lang="pl-PL" i="1">
                <a:solidFill>
                  <a:schemeClr val="bg1"/>
                </a:solidFill>
              </a:rPr>
              <a:t>)</a:t>
            </a:r>
            <a:endParaRPr lang="en-US" i="1">
              <a:solidFill>
                <a:schemeClr val="bg1"/>
              </a:solidFill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i="1">
                <a:solidFill>
                  <a:schemeClr val="bg1"/>
                </a:solidFill>
              </a:rPr>
              <a:t>g(I</a:t>
            </a:r>
            <a:r>
              <a:rPr lang="pl-PL" i="1" baseline="-25000">
                <a:solidFill>
                  <a:schemeClr val="bg1"/>
                </a:solidFill>
              </a:rPr>
              <a:t>y</a:t>
            </a:r>
            <a:r>
              <a:rPr lang="pl-PL" i="1" baseline="30000">
                <a:solidFill>
                  <a:schemeClr val="bg1"/>
                </a:solidFill>
              </a:rPr>
              <a:t>2</a:t>
            </a:r>
            <a:r>
              <a:rPr lang="pl-PL" i="1">
                <a:solidFill>
                  <a:schemeClr val="bg1"/>
                </a:solidFill>
              </a:rPr>
              <a:t>)</a:t>
            </a:r>
            <a:endParaRPr lang="en-US" i="1">
              <a:solidFill>
                <a:schemeClr val="bg1"/>
              </a:solidFill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i="1">
                <a:solidFill>
                  <a:schemeClr val="bg1"/>
                </a:solidFill>
              </a:rPr>
              <a:t>g(I</a:t>
            </a:r>
            <a:r>
              <a:rPr lang="pl-PL" i="1" baseline="-25000">
                <a:solidFill>
                  <a:schemeClr val="bg1"/>
                </a:solidFill>
              </a:rPr>
              <a:t>x</a:t>
            </a:r>
            <a:r>
              <a:rPr lang="pl-PL" i="1">
                <a:solidFill>
                  <a:schemeClr val="bg1"/>
                </a:solidFill>
              </a:rPr>
              <a:t>I</a:t>
            </a:r>
            <a:r>
              <a:rPr lang="pl-PL" i="1" baseline="-25000">
                <a:solidFill>
                  <a:schemeClr val="bg1"/>
                </a:solidFill>
              </a:rPr>
              <a:t>y</a:t>
            </a:r>
            <a:r>
              <a:rPr lang="pl-PL" i="1">
                <a:solidFill>
                  <a:schemeClr val="bg1"/>
                </a:solidFill>
              </a:rPr>
              <a:t>)</a:t>
            </a:r>
            <a:endParaRPr lang="en-US" i="1">
              <a:solidFill>
                <a:schemeClr val="bg1"/>
              </a:solidFill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661988" y="5694363"/>
          <a:ext cx="51292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679700" imgH="254000" progId="Equation.3">
                  <p:embed/>
                </p:oleObj>
              </mc:Choice>
              <mc:Fallback>
                <p:oleObj name="Equation" r:id="rId15" imgW="2679700" imgH="254000" progId="Equation.3">
                  <p:embed/>
                  <p:pic>
                    <p:nvPicPr>
                      <p:cNvPr id="81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5694363"/>
                        <a:ext cx="51292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87388" y="5191125"/>
          <a:ext cx="52879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806560" imgH="228600" progId="Equation.3">
                  <p:embed/>
                </p:oleObj>
              </mc:Choice>
              <mc:Fallback>
                <p:oleObj name="Equation" r:id="rId17" imgW="2806560" imgH="228600" progId="Equation.3">
                  <p:embed/>
                  <p:pic>
                    <p:nvPicPr>
                      <p:cNvPr id="81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5191125"/>
                        <a:ext cx="528796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4800600"/>
            <a:ext cx="5638800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/>
              <a:t>4. Cornerness function </a:t>
            </a:r>
            <a:r>
              <a:rPr lang="en-US"/>
              <a:t>– </a:t>
            </a:r>
            <a:r>
              <a:rPr lang="pl-PL"/>
              <a:t>both eigenvalues are strong</a:t>
            </a:r>
            <a:endParaRPr lang="en-US" i="1"/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i="1">
                <a:solidFill>
                  <a:schemeClr val="bg1"/>
                </a:solidFill>
              </a:rPr>
              <a:t>har</a:t>
            </a:r>
            <a:endParaRPr lang="en-US" i="1">
              <a:solidFill>
                <a:schemeClr val="bg1"/>
              </a:solidFill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dirty="0"/>
              <a:t>5. Non-maxima suppression</a:t>
            </a:r>
            <a:endParaRPr lang="en-US" i="1" dirty="0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657225" y="3505200"/>
          <a:ext cx="14763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066800" imgH="457200" progId="Equation.DSMT4">
                  <p:embed/>
                </p:oleObj>
              </mc:Choice>
              <mc:Fallback>
                <p:oleObj name="Equation" r:id="rId19" imgW="1066800" imgH="457200" progId="Equation.DSMT4">
                  <p:embed/>
                  <p:pic>
                    <p:nvPicPr>
                      <p:cNvPr id="81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3505200"/>
                        <a:ext cx="1476375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85812" y="2591944"/>
            <a:ext cx="2017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(optionally, blur first)</a:t>
            </a:r>
          </a:p>
        </p:txBody>
      </p:sp>
    </p:spTree>
    <p:extLst>
      <p:ext uri="{BB962C8B-B14F-4D97-AF65-F5344CB8AC3E}">
        <p14:creationId xmlns:p14="http://schemas.microsoft.com/office/powerpoint/2010/main" val="11891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Oval 2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291" name="Oval 3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292" name="Oval 4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293" name="Oval 5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294" name="Oval 6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295" name="Oval 7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296" name="Oval 8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297" name="Oval 9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298" name="Oval 10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299" name="Oval 11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00" name="Oval 12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01" name="Oval 13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02" name="Oval 14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03" name="Oval 15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04" name="Oval 16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05" name="Oval 17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06" name="Oval 18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07" name="Oval 19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09" name="Oval 21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10" name="Oval 22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12" name="Oval 24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13" name="Oval 2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14" name="Oval 26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17" name="Oval 29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0321" name="Rectangle 33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/>
              <a:t>RANSAC</a:t>
            </a:r>
          </a:p>
        </p:txBody>
      </p:sp>
      <p:sp>
        <p:nvSpPr>
          <p:cNvPr id="140328" name="Text Box 40"/>
          <p:cNvSpPr txBox="1">
            <a:spLocks noChangeArrowheads="1"/>
          </p:cNvSpPr>
          <p:nvPr/>
        </p:nvSpPr>
        <p:spPr bwMode="auto">
          <a:xfrm>
            <a:off x="6461125" y="45370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400"/>
          </a:p>
        </p:txBody>
      </p:sp>
      <p:sp>
        <p:nvSpPr>
          <p:cNvPr id="140333" name="Rectangle 45"/>
          <p:cNvSpPr>
            <a:spLocks noChangeArrowheads="1"/>
          </p:cNvSpPr>
          <p:nvPr/>
        </p:nvSpPr>
        <p:spPr bwMode="auto">
          <a:xfrm>
            <a:off x="152400" y="4537494"/>
            <a:ext cx="8610600" cy="37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cs typeface="Arial" charset="0"/>
              </a:rPr>
              <a:t>Algorithm:</a:t>
            </a:r>
          </a:p>
          <a:p>
            <a:pPr marL="342900" indent="-342900"/>
            <a:endParaRPr lang="en-US" sz="900" dirty="0">
              <a:cs typeface="Arial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Sample</a:t>
            </a:r>
            <a:r>
              <a:rPr lang="en-US" sz="2000" dirty="0">
                <a:cs typeface="Arial" charset="0"/>
              </a:rPr>
              <a:t> (randomly) the number of points required to fit the model (#=2)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Solve</a:t>
            </a:r>
            <a:r>
              <a:rPr lang="en-US" sz="2000" dirty="0">
                <a:cs typeface="Arial" charset="0"/>
              </a:rPr>
              <a:t> for model parameters using samples 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Score</a:t>
            </a:r>
            <a:r>
              <a:rPr lang="en-US" sz="2000" dirty="0">
                <a:cs typeface="Arial" charset="0"/>
              </a:rPr>
              <a:t> by the fraction of inliers within a preset threshold of the model</a:t>
            </a:r>
          </a:p>
          <a:p>
            <a:pPr marL="342900" indent="-342900"/>
            <a:endParaRPr lang="en-US" sz="2000" b="1" dirty="0">
              <a:cs typeface="Arial" charset="0"/>
            </a:endParaRPr>
          </a:p>
          <a:p>
            <a:pPr marL="342900" indent="-342900"/>
            <a:r>
              <a:rPr lang="en-US" sz="2000" b="1" dirty="0">
                <a:cs typeface="Arial" charset="0"/>
              </a:rPr>
              <a:t>Repeat</a:t>
            </a:r>
            <a:r>
              <a:rPr lang="en-US" sz="2000" dirty="0">
                <a:cs typeface="Arial" charset="0"/>
              </a:rPr>
              <a:t> 1-3 until the best model is found with high confidence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98247" y="6550223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Illustration by Savarese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4800" y="11430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fitting example</a:t>
            </a:r>
          </a:p>
        </p:txBody>
      </p:sp>
    </p:spTree>
    <p:extLst>
      <p:ext uri="{BB962C8B-B14F-4D97-AF65-F5344CB8AC3E}">
        <p14:creationId xmlns:p14="http://schemas.microsoft.com/office/powerpoint/2010/main" val="924228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Oval 2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83" name="Oval 3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84" name="Oval 4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85" name="Oval 5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86" name="Oval 6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87" name="Oval 7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88" name="Oval 8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89" name="Oval 9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0" name="Oval 10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1" name="Oval 11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2" name="Oval 12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3" name="Oval 13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4" name="Oval 14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5" name="Oval 15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6" name="Oval 16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7" name="Oval 17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8" name="Oval 18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499" name="Oval 19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501" name="Oval 21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502" name="Oval 22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504" name="Oval 24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505" name="Oval 2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506" name="Oval 26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509" name="Oval 29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8513" name="Rectangle 33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/>
              <a:t>RANSAC</a:t>
            </a:r>
          </a:p>
        </p:txBody>
      </p:sp>
      <p:sp>
        <p:nvSpPr>
          <p:cNvPr id="148514" name="Line 34"/>
          <p:cNvSpPr>
            <a:spLocks noChangeShapeType="1"/>
          </p:cNvSpPr>
          <p:nvPr/>
        </p:nvSpPr>
        <p:spPr bwMode="auto">
          <a:xfrm>
            <a:off x="3657600" y="990600"/>
            <a:ext cx="4267200" cy="22860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Text Box 40"/>
          <p:cNvSpPr txBox="1">
            <a:spLocks noChangeArrowheads="1"/>
          </p:cNvSpPr>
          <p:nvPr/>
        </p:nvSpPr>
        <p:spPr bwMode="auto">
          <a:xfrm>
            <a:off x="6461125" y="45370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400"/>
          </a:p>
        </p:txBody>
      </p:sp>
      <p:sp>
        <p:nvSpPr>
          <p:cNvPr id="35" name="Rectangle 45"/>
          <p:cNvSpPr>
            <a:spLocks noChangeArrowheads="1"/>
          </p:cNvSpPr>
          <p:nvPr/>
        </p:nvSpPr>
        <p:spPr bwMode="auto">
          <a:xfrm>
            <a:off x="152400" y="4849482"/>
            <a:ext cx="8610600" cy="37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cs typeface="Arial" charset="0"/>
              </a:rPr>
              <a:t>Algorithm:</a:t>
            </a:r>
          </a:p>
          <a:p>
            <a:pPr marL="342900" indent="-342900"/>
            <a:endParaRPr lang="en-US" sz="900" dirty="0">
              <a:cs typeface="Arial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Sample</a:t>
            </a:r>
            <a:r>
              <a:rPr lang="en-US" sz="2000" dirty="0">
                <a:cs typeface="Arial" charset="0"/>
              </a:rPr>
              <a:t> (randomly) the number of points required to fit the model (#=2)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Solve</a:t>
            </a:r>
            <a:r>
              <a:rPr lang="en-US" sz="2000" dirty="0">
                <a:cs typeface="Arial" charset="0"/>
              </a:rPr>
              <a:t> for model parameters using samples 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Score</a:t>
            </a:r>
            <a:r>
              <a:rPr lang="en-US" sz="2000" dirty="0">
                <a:cs typeface="Arial" charset="0"/>
              </a:rPr>
              <a:t> by the fraction of inliers within a preset threshold of the model</a:t>
            </a:r>
          </a:p>
          <a:p>
            <a:pPr marL="342900" indent="-342900"/>
            <a:endParaRPr lang="en-US" sz="2000" b="1" dirty="0">
              <a:cs typeface="Arial" charset="0"/>
            </a:endParaRPr>
          </a:p>
          <a:p>
            <a:pPr marL="342900" indent="-342900"/>
            <a:r>
              <a:rPr lang="en-US" sz="2000" b="1" dirty="0">
                <a:cs typeface="Arial" charset="0"/>
              </a:rPr>
              <a:t>Repeat</a:t>
            </a:r>
            <a:r>
              <a:rPr lang="en-US" sz="2000" dirty="0">
                <a:cs typeface="Arial" charset="0"/>
              </a:rPr>
              <a:t> 1-3 until the best model is found with high confidence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" y="11430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fitting example</a:t>
            </a:r>
          </a:p>
        </p:txBody>
      </p:sp>
    </p:spTree>
    <p:extLst>
      <p:ext uri="{BB962C8B-B14F-4D97-AF65-F5344CB8AC3E}">
        <p14:creationId xmlns:p14="http://schemas.microsoft.com/office/powerpoint/2010/main" val="2106361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Oval 2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31" name="Oval 3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32" name="Oval 4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33" name="Oval 5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34" name="Oval 6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35" name="Oval 7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36" name="Oval 8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37" name="Oval 9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38" name="Oval 10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39" name="Oval 11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0" name="Oval 12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1" name="Oval 13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2" name="Oval 14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3" name="Oval 15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4" name="Oval 16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5" name="Oval 17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6" name="Oval 18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7" name="Oval 19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8" name="Oval 20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49" name="Oval 21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0" name="Oval 22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1" name="Oval 23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2" name="Oval 24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3" name="Oval 2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4" name="Oval 26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5" name="Oval 27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6" name="Oval 28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7" name="Oval 29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00FF00"/>
          </a:solidFill>
          <a:ln w="508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0558" name="Line 30"/>
          <p:cNvSpPr>
            <a:spLocks noChangeShapeType="1"/>
          </p:cNvSpPr>
          <p:nvPr/>
        </p:nvSpPr>
        <p:spPr bwMode="auto">
          <a:xfrm flipH="1">
            <a:off x="7315200" y="3124200"/>
            <a:ext cx="2286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50559" name="Object 31"/>
          <p:cNvGraphicFramePr>
            <a:graphicFrameLocks noChangeAspect="1"/>
          </p:cNvGraphicFramePr>
          <p:nvPr/>
        </p:nvGraphicFramePr>
        <p:xfrm>
          <a:off x="7848600" y="2819400"/>
          <a:ext cx="3286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77480" progId="Equation.3">
                  <p:embed/>
                </p:oleObj>
              </mc:Choice>
              <mc:Fallback>
                <p:oleObj name="Equation" r:id="rId3" imgW="139680" imgH="177480" progId="Equation.3">
                  <p:embed/>
                  <p:pic>
                    <p:nvPicPr>
                      <p:cNvPr id="150559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819400"/>
                        <a:ext cx="328613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0560" name="Line 32"/>
          <p:cNvSpPr>
            <a:spLocks noChangeShapeType="1"/>
          </p:cNvSpPr>
          <p:nvPr/>
        </p:nvSpPr>
        <p:spPr bwMode="auto">
          <a:xfrm flipH="1">
            <a:off x="7620000" y="2667000"/>
            <a:ext cx="2286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0561" name="Rectangle 33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/>
              <a:t>RANSAC</a:t>
            </a:r>
          </a:p>
        </p:txBody>
      </p:sp>
      <p:sp>
        <p:nvSpPr>
          <p:cNvPr id="150562" name="Line 34"/>
          <p:cNvSpPr>
            <a:spLocks noChangeShapeType="1"/>
          </p:cNvSpPr>
          <p:nvPr/>
        </p:nvSpPr>
        <p:spPr bwMode="auto">
          <a:xfrm>
            <a:off x="3657600" y="990600"/>
            <a:ext cx="4267200" cy="22860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0564" name="Line 36"/>
          <p:cNvSpPr>
            <a:spLocks noChangeShapeType="1"/>
          </p:cNvSpPr>
          <p:nvPr/>
        </p:nvSpPr>
        <p:spPr bwMode="auto">
          <a:xfrm>
            <a:off x="3962400" y="533400"/>
            <a:ext cx="4267200" cy="228600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0565" name="Line 37"/>
          <p:cNvSpPr>
            <a:spLocks noChangeShapeType="1"/>
          </p:cNvSpPr>
          <p:nvPr/>
        </p:nvSpPr>
        <p:spPr bwMode="auto">
          <a:xfrm>
            <a:off x="3429000" y="1447800"/>
            <a:ext cx="4267200" cy="2286000"/>
          </a:xfrm>
          <a:prstGeom prst="lin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0566" name="Text Box 38"/>
          <p:cNvSpPr txBox="1">
            <a:spLocks noChangeArrowheads="1"/>
          </p:cNvSpPr>
          <p:nvPr/>
        </p:nvSpPr>
        <p:spPr bwMode="auto">
          <a:xfrm>
            <a:off x="457200" y="29368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150567" name="Object 39"/>
          <p:cNvGraphicFramePr>
            <a:graphicFrameLocks noChangeAspect="1"/>
          </p:cNvGraphicFramePr>
          <p:nvPr/>
        </p:nvGraphicFramePr>
        <p:xfrm>
          <a:off x="1066800" y="3200400"/>
          <a:ext cx="11112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7200" imgH="215640" progId="Equation.3">
                  <p:embed/>
                </p:oleObj>
              </mc:Choice>
              <mc:Fallback>
                <p:oleObj name="Equation" r:id="rId5" imgW="457200" imgH="215640" progId="Equation.3">
                  <p:embed/>
                  <p:pic>
                    <p:nvPicPr>
                      <p:cNvPr id="15056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00400"/>
                        <a:ext cx="1111250" cy="525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 Box 40"/>
          <p:cNvSpPr txBox="1">
            <a:spLocks noChangeArrowheads="1"/>
          </p:cNvSpPr>
          <p:nvPr/>
        </p:nvSpPr>
        <p:spPr bwMode="auto">
          <a:xfrm>
            <a:off x="457200" y="29368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400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52400" y="5188788"/>
            <a:ext cx="8610600" cy="37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cs typeface="Arial" charset="0"/>
              </a:rPr>
              <a:t>Algorithm:</a:t>
            </a:r>
          </a:p>
          <a:p>
            <a:pPr marL="342900" indent="-342900"/>
            <a:endParaRPr lang="en-US" sz="900" dirty="0">
              <a:cs typeface="Arial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Sample</a:t>
            </a:r>
            <a:r>
              <a:rPr lang="en-US" sz="2000" dirty="0">
                <a:cs typeface="Arial" charset="0"/>
              </a:rPr>
              <a:t> (randomly) the number of points required to fit the model (#=2)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Solve</a:t>
            </a:r>
            <a:r>
              <a:rPr lang="en-US" sz="2000" dirty="0">
                <a:cs typeface="Arial" charset="0"/>
              </a:rPr>
              <a:t> for model parameters using samples 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Score</a:t>
            </a:r>
            <a:r>
              <a:rPr lang="en-US" sz="2000" dirty="0">
                <a:cs typeface="Arial" charset="0"/>
              </a:rPr>
              <a:t> by the fraction of inliers within a preset threshold of the model</a:t>
            </a:r>
          </a:p>
          <a:p>
            <a:pPr marL="342900" indent="-342900"/>
            <a:endParaRPr lang="en-US" sz="2000" b="1" dirty="0">
              <a:cs typeface="Arial" charset="0"/>
            </a:endParaRPr>
          </a:p>
          <a:p>
            <a:pPr marL="342900" indent="-342900"/>
            <a:r>
              <a:rPr lang="en-US" sz="2000" b="1" dirty="0">
                <a:cs typeface="Arial" charset="0"/>
              </a:rPr>
              <a:t>Repeat</a:t>
            </a:r>
            <a:r>
              <a:rPr lang="en-US" sz="2000" dirty="0">
                <a:cs typeface="Arial" charset="0"/>
              </a:rPr>
              <a:t> 1-3 until the best model is found with high confidence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4800" y="1143000"/>
            <a:ext cx="2393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fitting example</a:t>
            </a:r>
          </a:p>
        </p:txBody>
      </p:sp>
    </p:spTree>
    <p:extLst>
      <p:ext uri="{BB962C8B-B14F-4D97-AF65-F5344CB8AC3E}">
        <p14:creationId xmlns:p14="http://schemas.microsoft.com/office/powerpoint/2010/main" val="2718713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Oval 2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0" name="Oval 4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1" name="Oval 5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2" name="Oval 6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3" name="Oval 7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4" name="Oval 8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5" name="Oval 9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6" name="Oval 10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7" name="Oval 11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8" name="Oval 12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49" name="Oval 13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0" name="Oval 14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1" name="Oval 15"/>
          <p:cNvSpPr>
            <a:spLocks noChangeArrowheads="1"/>
          </p:cNvSpPr>
          <p:nvPr/>
        </p:nvSpPr>
        <p:spPr bwMode="auto">
          <a:xfrm>
            <a:off x="4191000" y="457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2" name="Oval 16"/>
          <p:cNvSpPr>
            <a:spLocks noChangeArrowheads="1"/>
          </p:cNvSpPr>
          <p:nvPr/>
        </p:nvSpPr>
        <p:spPr bwMode="auto">
          <a:xfrm>
            <a:off x="6858000" y="2667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3" name="Oval 17"/>
          <p:cNvSpPr>
            <a:spLocks noChangeArrowheads="1"/>
          </p:cNvSpPr>
          <p:nvPr/>
        </p:nvSpPr>
        <p:spPr bwMode="auto">
          <a:xfrm>
            <a:off x="5791200" y="2971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4" name="Oval 18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5" name="Oval 19"/>
          <p:cNvSpPr>
            <a:spLocks noChangeArrowheads="1"/>
          </p:cNvSpPr>
          <p:nvPr/>
        </p:nvSpPr>
        <p:spPr bwMode="auto">
          <a:xfrm>
            <a:off x="6248400" y="25908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6" name="Oval 20"/>
          <p:cNvSpPr>
            <a:spLocks noChangeArrowheads="1"/>
          </p:cNvSpPr>
          <p:nvPr/>
        </p:nvSpPr>
        <p:spPr bwMode="auto">
          <a:xfrm>
            <a:off x="4572000" y="7620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7" name="Oval 21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FF0000"/>
          </a:solidFill>
          <a:ln w="508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8" name="Oval 22"/>
          <p:cNvSpPr>
            <a:spLocks noChangeArrowheads="1"/>
          </p:cNvSpPr>
          <p:nvPr/>
        </p:nvSpPr>
        <p:spPr bwMode="auto">
          <a:xfrm>
            <a:off x="3886200" y="2286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59" name="Oval 23"/>
          <p:cNvSpPr>
            <a:spLocks noChangeArrowheads="1"/>
          </p:cNvSpPr>
          <p:nvPr/>
        </p:nvSpPr>
        <p:spPr bwMode="auto">
          <a:xfrm>
            <a:off x="4267200" y="2667000"/>
            <a:ext cx="228600" cy="228600"/>
          </a:xfrm>
          <a:prstGeom prst="ellipse">
            <a:avLst/>
          </a:prstGeom>
          <a:solidFill>
            <a:srgbClr val="00FF00"/>
          </a:solidFill>
          <a:ln w="127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0" name="Oval 24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1" name="Oval 25"/>
          <p:cNvSpPr>
            <a:spLocks noChangeArrowheads="1"/>
          </p:cNvSpPr>
          <p:nvPr/>
        </p:nvSpPr>
        <p:spPr bwMode="auto">
          <a:xfrm>
            <a:off x="5867400" y="6858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2" name="Oval 26"/>
          <p:cNvSpPr>
            <a:spLocks noChangeArrowheads="1"/>
          </p:cNvSpPr>
          <p:nvPr/>
        </p:nvSpPr>
        <p:spPr bwMode="auto">
          <a:xfrm>
            <a:off x="6019800" y="12954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3" name="Oval 27"/>
          <p:cNvSpPr>
            <a:spLocks noChangeArrowheads="1"/>
          </p:cNvSpPr>
          <p:nvPr/>
        </p:nvSpPr>
        <p:spPr bwMode="auto">
          <a:xfrm>
            <a:off x="4724400" y="2209800"/>
            <a:ext cx="228600" cy="228600"/>
          </a:xfrm>
          <a:prstGeom prst="ellipse">
            <a:avLst/>
          </a:prstGeom>
          <a:solidFill>
            <a:srgbClr val="00FF00"/>
          </a:solidFill>
          <a:ln w="12700" algn="ctr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4" name="Oval 28"/>
          <p:cNvSpPr>
            <a:spLocks noChangeArrowheads="1"/>
          </p:cNvSpPr>
          <p:nvPr/>
        </p:nvSpPr>
        <p:spPr bwMode="auto">
          <a:xfrm>
            <a:off x="4953000" y="16764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5" name="Oval 29"/>
          <p:cNvSpPr>
            <a:spLocks noChangeArrowheads="1"/>
          </p:cNvSpPr>
          <p:nvPr/>
        </p:nvSpPr>
        <p:spPr bwMode="auto">
          <a:xfrm>
            <a:off x="6248400" y="228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6" name="Oval 30"/>
          <p:cNvSpPr>
            <a:spLocks noChangeArrowheads="1"/>
          </p:cNvSpPr>
          <p:nvPr/>
        </p:nvSpPr>
        <p:spPr bwMode="auto">
          <a:xfrm>
            <a:off x="5562600" y="15240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7" name="Oval 31"/>
          <p:cNvSpPr>
            <a:spLocks noChangeArrowheads="1"/>
          </p:cNvSpPr>
          <p:nvPr/>
        </p:nvSpPr>
        <p:spPr bwMode="auto">
          <a:xfrm>
            <a:off x="5334000" y="1371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8" name="Oval 32"/>
          <p:cNvSpPr>
            <a:spLocks noChangeArrowheads="1"/>
          </p:cNvSpPr>
          <p:nvPr/>
        </p:nvSpPr>
        <p:spPr bwMode="auto">
          <a:xfrm>
            <a:off x="6781800" y="228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69" name="Oval 33"/>
          <p:cNvSpPr>
            <a:spLocks noChangeArrowheads="1"/>
          </p:cNvSpPr>
          <p:nvPr/>
        </p:nvSpPr>
        <p:spPr bwMode="auto">
          <a:xfrm>
            <a:off x="6248400" y="990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70" name="Oval 34"/>
          <p:cNvSpPr>
            <a:spLocks noChangeArrowheads="1"/>
          </p:cNvSpPr>
          <p:nvPr/>
        </p:nvSpPr>
        <p:spPr bwMode="auto">
          <a:xfrm>
            <a:off x="6705600" y="6096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71" name="Oval 35"/>
          <p:cNvSpPr>
            <a:spLocks noChangeArrowheads="1"/>
          </p:cNvSpPr>
          <p:nvPr/>
        </p:nvSpPr>
        <p:spPr bwMode="auto">
          <a:xfrm>
            <a:off x="5562600" y="1981200"/>
            <a:ext cx="228600" cy="228600"/>
          </a:xfrm>
          <a:prstGeom prst="ellipse">
            <a:avLst/>
          </a:prstGeom>
          <a:solidFill>
            <a:srgbClr val="3366FF"/>
          </a:solidFill>
          <a:ln w="50800" algn="ctr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2372" name="Line 36"/>
          <p:cNvSpPr>
            <a:spLocks noChangeShapeType="1"/>
          </p:cNvSpPr>
          <p:nvPr/>
        </p:nvSpPr>
        <p:spPr bwMode="auto">
          <a:xfrm>
            <a:off x="2971800" y="2971800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42373" name="Object 37"/>
          <p:cNvGraphicFramePr>
            <a:graphicFrameLocks noChangeAspect="1"/>
          </p:cNvGraphicFramePr>
          <p:nvPr/>
        </p:nvGraphicFramePr>
        <p:xfrm>
          <a:off x="2819400" y="3316288"/>
          <a:ext cx="3286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177480" progId="Equation.3">
                  <p:embed/>
                </p:oleObj>
              </mc:Choice>
              <mc:Fallback>
                <p:oleObj name="Equation" r:id="rId3" imgW="139680" imgH="177480" progId="Equation.3">
                  <p:embed/>
                  <p:pic>
                    <p:nvPicPr>
                      <p:cNvPr id="14237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316288"/>
                        <a:ext cx="328613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74" name="Line 38"/>
          <p:cNvSpPr>
            <a:spLocks noChangeShapeType="1"/>
          </p:cNvSpPr>
          <p:nvPr/>
        </p:nvSpPr>
        <p:spPr bwMode="auto">
          <a:xfrm>
            <a:off x="3505200" y="3581400"/>
            <a:ext cx="533400" cy="6096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204788" y="179388"/>
            <a:ext cx="1589087" cy="5191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/>
              <a:t>RANSAC</a:t>
            </a:r>
          </a:p>
        </p:txBody>
      </p:sp>
      <p:sp>
        <p:nvSpPr>
          <p:cNvPr id="142377" name="Line 41"/>
          <p:cNvSpPr>
            <a:spLocks noChangeShapeType="1"/>
          </p:cNvSpPr>
          <p:nvPr/>
        </p:nvSpPr>
        <p:spPr bwMode="auto">
          <a:xfrm flipV="1">
            <a:off x="3200400" y="304800"/>
            <a:ext cx="3810000" cy="35814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2380" name="Text Box 44"/>
          <p:cNvSpPr txBox="1">
            <a:spLocks noChangeArrowheads="1"/>
          </p:cNvSpPr>
          <p:nvPr/>
        </p:nvSpPr>
        <p:spPr bwMode="auto">
          <a:xfrm>
            <a:off x="6461125" y="4537075"/>
            <a:ext cx="184150" cy="45720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2400"/>
          </a:p>
        </p:txBody>
      </p:sp>
      <p:graphicFrame>
        <p:nvGraphicFramePr>
          <p:cNvPr id="48" name="Object 39"/>
          <p:cNvGraphicFramePr>
            <a:graphicFrameLocks noChangeAspect="1"/>
          </p:cNvGraphicFramePr>
          <p:nvPr/>
        </p:nvGraphicFramePr>
        <p:xfrm>
          <a:off x="7161213" y="3657600"/>
          <a:ext cx="12668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20560" imgH="215640" progId="Equation.3">
                  <p:embed/>
                </p:oleObj>
              </mc:Choice>
              <mc:Fallback>
                <p:oleObj name="Equation" r:id="rId5" imgW="520560" imgH="215640" progId="Equation.3">
                  <p:embed/>
                  <p:pic>
                    <p:nvPicPr>
                      <p:cNvPr id="48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3657600"/>
                        <a:ext cx="1266825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52400" y="5749506"/>
            <a:ext cx="8610600" cy="37381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 Box 35"/>
          <p:cNvSpPr txBox="1">
            <a:spLocks noChangeArrowheads="1"/>
          </p:cNvSpPr>
          <p:nvPr/>
        </p:nvSpPr>
        <p:spPr bwMode="auto">
          <a:xfrm>
            <a:off x="152400" y="4038600"/>
            <a:ext cx="861060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/>
            <a:r>
              <a:rPr lang="en-US" sz="2400" dirty="0">
                <a:cs typeface="Arial" charset="0"/>
              </a:rPr>
              <a:t>Algorithm:</a:t>
            </a:r>
          </a:p>
          <a:p>
            <a:pPr marL="342900" indent="-342900"/>
            <a:endParaRPr lang="en-US" sz="900" dirty="0">
              <a:cs typeface="Arial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Sample</a:t>
            </a:r>
            <a:r>
              <a:rPr lang="en-US" sz="2000" dirty="0">
                <a:cs typeface="Arial" charset="0"/>
              </a:rPr>
              <a:t> (randomly) the number of points required to fit the model (#=2)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Solve</a:t>
            </a:r>
            <a:r>
              <a:rPr lang="en-US" sz="2000" dirty="0">
                <a:cs typeface="Arial" charset="0"/>
              </a:rPr>
              <a:t> for model parameters using samples </a:t>
            </a:r>
          </a:p>
          <a:p>
            <a:pPr marL="342900" indent="-342900">
              <a:buFontTx/>
              <a:buAutoNum type="arabicPeriod"/>
            </a:pPr>
            <a:r>
              <a:rPr lang="en-US" sz="2000" dirty="0">
                <a:cs typeface="Arial" charset="0"/>
              </a:rPr>
              <a:t> </a:t>
            </a:r>
            <a:r>
              <a:rPr lang="en-US" sz="2000" b="1" dirty="0">
                <a:cs typeface="Arial" charset="0"/>
              </a:rPr>
              <a:t>Score</a:t>
            </a:r>
            <a:r>
              <a:rPr lang="en-US" sz="2000" dirty="0">
                <a:cs typeface="Arial" charset="0"/>
              </a:rPr>
              <a:t> by the fraction of inliers within a preset threshold of the model</a:t>
            </a:r>
          </a:p>
          <a:p>
            <a:pPr marL="342900" indent="-342900"/>
            <a:endParaRPr lang="en-US" sz="2000" b="1" dirty="0">
              <a:cs typeface="Arial" charset="0"/>
            </a:endParaRPr>
          </a:p>
          <a:p>
            <a:pPr marL="342900" indent="-342900"/>
            <a:r>
              <a:rPr lang="en-US" sz="2000" b="1" dirty="0">
                <a:cs typeface="Arial" charset="0"/>
              </a:rPr>
              <a:t>Repeat</a:t>
            </a:r>
            <a:r>
              <a:rPr lang="en-US" sz="2000" dirty="0">
                <a:cs typeface="Arial" charset="0"/>
              </a:rPr>
              <a:t> 1-3 until the best model is found with high confidence</a:t>
            </a:r>
          </a:p>
        </p:txBody>
      </p:sp>
    </p:spTree>
    <p:extLst>
      <p:ext uri="{BB962C8B-B14F-4D97-AF65-F5344CB8AC3E}">
        <p14:creationId xmlns:p14="http://schemas.microsoft.com/office/powerpoint/2010/main" val="134697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58" grpId="0" animBg="1"/>
      <p:bldP spid="142359" grpId="0" animBg="1"/>
      <p:bldP spid="142360" grpId="0" animBg="1"/>
      <p:bldP spid="142361" grpId="0" animBg="1"/>
      <p:bldP spid="142362" grpId="0" animBg="1"/>
      <p:bldP spid="142363" grpId="0" animBg="1"/>
      <p:bldP spid="142364" grpId="0" animBg="1"/>
      <p:bldP spid="142365" grpId="0" animBg="1"/>
      <p:bldP spid="142366" grpId="0" animBg="1"/>
      <p:bldP spid="142367" grpId="0" animBg="1"/>
      <p:bldP spid="142368" grpId="0" animBg="1"/>
      <p:bldP spid="142369" grpId="0" animBg="1"/>
      <p:bldP spid="142370" grpId="0" animBg="1"/>
      <p:bldP spid="142371" grpId="0" animBg="1"/>
      <p:bldP spid="142372" grpId="0" animBg="1"/>
      <p:bldP spid="142374" grpId="0" animBg="1"/>
      <p:bldP spid="14237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4000" dirty="0"/>
              <a:t>How to choose parameters?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282098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Number of samples </a:t>
            </a:r>
            <a:r>
              <a:rPr lang="en-US" sz="2400" i="1" dirty="0"/>
              <a:t>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Choose </a:t>
            </a:r>
            <a:r>
              <a:rPr lang="en-US" sz="1900" i="1" dirty="0"/>
              <a:t>N</a:t>
            </a:r>
            <a:r>
              <a:rPr lang="en-US" sz="1900" dirty="0"/>
              <a:t> so that, with probability </a:t>
            </a:r>
            <a:r>
              <a:rPr lang="en-US" sz="1900" i="1" dirty="0"/>
              <a:t>p</a:t>
            </a:r>
            <a:r>
              <a:rPr lang="en-US" sz="1900" dirty="0"/>
              <a:t>, at least one random sample is free from outliers (e.g. </a:t>
            </a:r>
            <a:r>
              <a:rPr lang="en-US" sz="1900" i="1" dirty="0"/>
              <a:t>p</a:t>
            </a:r>
            <a:r>
              <a:rPr lang="en-US" sz="1900" dirty="0"/>
              <a:t>=0.99) (outlier ratio: </a:t>
            </a:r>
            <a:r>
              <a:rPr lang="en-US" sz="1900" i="1" dirty="0"/>
              <a:t>e </a:t>
            </a:r>
            <a:r>
              <a:rPr lang="en-US" sz="1900" dirty="0"/>
              <a:t>)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Number of sampled points </a:t>
            </a:r>
            <a:r>
              <a:rPr lang="en-US" sz="2400" i="1" dirty="0"/>
              <a:t>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Minimum number needed to fit the model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Distance threshold </a:t>
            </a:r>
            <a:r>
              <a:rPr lang="en-US" sz="2400" i="1" dirty="0">
                <a:sym typeface="Symbol" pitchFamily="18" charset="2"/>
              </a:rPr>
              <a:t>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Choose </a:t>
            </a:r>
            <a:r>
              <a:rPr lang="en-US" sz="1600" i="1" dirty="0">
                <a:sym typeface="Symbol" pitchFamily="18" charset="2"/>
              </a:rPr>
              <a:t></a:t>
            </a:r>
            <a:r>
              <a:rPr lang="en-US" sz="1500" dirty="0"/>
              <a:t>  so that a good point with noise is likely (e.g., </a:t>
            </a:r>
            <a:r>
              <a:rPr lang="en-US" sz="1500" dirty="0" err="1"/>
              <a:t>prob</a:t>
            </a:r>
            <a:r>
              <a:rPr lang="en-US" sz="1500" dirty="0"/>
              <a:t>=0.95) within threshold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Zero-mean Gaussian noise with std. dev. </a:t>
            </a:r>
            <a:r>
              <a:rPr lang="el-GR" sz="1500" dirty="0"/>
              <a:t>σ</a:t>
            </a:r>
            <a:r>
              <a:rPr lang="en-US" sz="1500" dirty="0"/>
              <a:t>: t</a:t>
            </a:r>
            <a:r>
              <a:rPr lang="en-US" sz="1300" baseline="30000" dirty="0"/>
              <a:t>2</a:t>
            </a:r>
            <a:r>
              <a:rPr lang="en-US" sz="1300" dirty="0"/>
              <a:t>=3.84</a:t>
            </a:r>
            <a:r>
              <a:rPr lang="el-GR" sz="1300" dirty="0"/>
              <a:t>σ</a:t>
            </a:r>
            <a:r>
              <a:rPr lang="en-US" sz="1300" baseline="30000" dirty="0"/>
              <a:t>2</a:t>
            </a:r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graphicFrame>
        <p:nvGraphicFramePr>
          <p:cNvPr id="273412" name="Object 4"/>
          <p:cNvGraphicFramePr>
            <a:graphicFrameLocks noChangeAspect="1"/>
          </p:cNvGraphicFramePr>
          <p:nvPr/>
        </p:nvGraphicFramePr>
        <p:xfrm>
          <a:off x="457200" y="4267200"/>
          <a:ext cx="31559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03240" imgH="241200" progId="Equation.3">
                  <p:embed/>
                </p:oleObj>
              </mc:Choice>
              <mc:Fallback>
                <p:oleObj name="Equation" r:id="rId3" imgW="1803240" imgH="241200" progId="Equation.3">
                  <p:embed/>
                  <p:pic>
                    <p:nvPicPr>
                      <p:cNvPr id="2734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267200"/>
                        <a:ext cx="3155950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506" name="Group 98"/>
          <p:cNvGraphicFramePr>
            <a:graphicFrameLocks noGrp="1"/>
          </p:cNvGraphicFramePr>
          <p:nvPr/>
        </p:nvGraphicFramePr>
        <p:xfrm>
          <a:off x="4114800" y="4200525"/>
          <a:ext cx="4800600" cy="2194560"/>
        </p:xfrm>
        <a:graphic>
          <a:graphicData uri="http://schemas.openxmlformats.org/drawingml/2006/table">
            <a:tbl>
              <a:tblPr/>
              <a:tblGrid>
                <a:gridCol w="60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0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proportion of outliers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 </a:t>
                      </a:r>
                      <a:r>
                        <a:rPr kumimoji="0" 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s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25%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50%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146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293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163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588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26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44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78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272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1177</a:t>
                      </a: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3503" name="Text Box 95"/>
          <p:cNvSpPr txBox="1">
            <a:spLocks noChangeArrowheads="1"/>
          </p:cNvSpPr>
          <p:nvPr/>
        </p:nvSpPr>
        <p:spPr bwMode="auto">
          <a:xfrm>
            <a:off x="6800089" y="6550223"/>
            <a:ext cx="23439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odified from  M. Pollefeys</a:t>
            </a:r>
          </a:p>
        </p:txBody>
      </p:sp>
      <p:sp>
        <p:nvSpPr>
          <p:cNvPr id="273507" name="Rectangle 99"/>
          <p:cNvSpPr>
            <a:spLocks noChangeArrowheads="1"/>
          </p:cNvSpPr>
          <p:nvPr/>
        </p:nvSpPr>
        <p:spPr bwMode="auto">
          <a:xfrm>
            <a:off x="279400" y="4029075"/>
            <a:ext cx="3500438" cy="9144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7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RANSAC conclusions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3400" b="1" dirty="0"/>
              <a:t>Good</a:t>
            </a:r>
          </a:p>
          <a:p>
            <a:r>
              <a:rPr lang="en-US" sz="2800" dirty="0"/>
              <a:t>Robust to outliers</a:t>
            </a:r>
          </a:p>
          <a:p>
            <a:r>
              <a:rPr lang="en-US" sz="2800" dirty="0"/>
              <a:t>Applicable for larger number of objective function parameters than Hough transform</a:t>
            </a:r>
          </a:p>
          <a:p>
            <a:r>
              <a:rPr lang="en-US" sz="2800" dirty="0"/>
              <a:t>Optimization parameters are easier to choose than Hough transform</a:t>
            </a:r>
          </a:p>
          <a:p>
            <a:endParaRPr lang="en-US" dirty="0"/>
          </a:p>
          <a:p>
            <a:pPr>
              <a:buNone/>
            </a:pPr>
            <a:r>
              <a:rPr lang="en-US" sz="3400" b="1" dirty="0"/>
              <a:t>Bad</a:t>
            </a:r>
          </a:p>
          <a:p>
            <a:r>
              <a:rPr lang="en-US" sz="2800" dirty="0"/>
              <a:t>Computational time grows quickly with fraction of outliers and number of parameters </a:t>
            </a:r>
          </a:p>
          <a:p>
            <a:r>
              <a:rPr lang="en-US" sz="2800" dirty="0"/>
              <a:t>Not as good for getting multiple fits (though one solution is to remove inliers after each fit and repeat)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3400" b="1" dirty="0"/>
              <a:t>Common applications</a:t>
            </a:r>
            <a:endParaRPr lang="en-US" b="1" dirty="0"/>
          </a:p>
          <a:p>
            <a:r>
              <a:rPr lang="en-US" sz="2800" dirty="0"/>
              <a:t>Computing a </a:t>
            </a:r>
            <a:r>
              <a:rPr lang="en-US" sz="2800" dirty="0" err="1"/>
              <a:t>homography</a:t>
            </a:r>
            <a:r>
              <a:rPr lang="en-US" sz="2800" dirty="0"/>
              <a:t> (e.g., image stitching)</a:t>
            </a:r>
          </a:p>
          <a:p>
            <a:r>
              <a:rPr lang="en-US" sz="2800" dirty="0"/>
              <a:t>Estimating fundamental matrix (relating two views)</a:t>
            </a:r>
          </a:p>
        </p:txBody>
      </p:sp>
    </p:spTree>
    <p:extLst>
      <p:ext uri="{BB962C8B-B14F-4D97-AF65-F5344CB8AC3E}">
        <p14:creationId xmlns:p14="http://schemas.microsoft.com/office/powerpoint/2010/main" val="137493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 Song</a:t>
            </a:r>
          </a:p>
        </p:txBody>
      </p:sp>
      <p:pic>
        <p:nvPicPr>
          <p:cNvPr id="4" name="The RANSAC So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843" y="1690689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50058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Line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71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What if you want to align but have no prior matched pairs?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Hough transform and RANSAC not applicable</a:t>
            </a:r>
          </a:p>
          <a:p>
            <a:endParaRPr lang="en-US" dirty="0"/>
          </a:p>
          <a:p>
            <a:r>
              <a:rPr lang="en-US" dirty="0"/>
              <a:t>Important applications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155650" name="Picture 2" descr="http://www.judiciaryreport.com/images/brain-scans-84-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581400"/>
            <a:ext cx="3352800" cy="2011680"/>
          </a:xfrm>
          <a:prstGeom prst="rect">
            <a:avLst/>
          </a:prstGeom>
          <a:noFill/>
        </p:spPr>
      </p:pic>
      <p:pic>
        <p:nvPicPr>
          <p:cNvPr id="155652" name="Picture 4" descr="http://cgg-journal.com/2004-2/02/image0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3581400"/>
            <a:ext cx="2088292" cy="2057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62000" y="57150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imaging: match brain scans or contours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71500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Robotics: match point clouds</a:t>
            </a:r>
          </a:p>
        </p:txBody>
      </p:sp>
    </p:spTree>
    <p:extLst>
      <p:ext uri="{BB962C8B-B14F-4D97-AF65-F5344CB8AC3E}">
        <p14:creationId xmlns:p14="http://schemas.microsoft.com/office/powerpoint/2010/main" val="4189465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719" y="0"/>
            <a:ext cx="834800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Iterative Closest Points (ICP)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	Goal: estimate transform between two dense sets of points</a:t>
            </a:r>
          </a:p>
          <a:p>
            <a:pPr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Initialize</a:t>
            </a:r>
            <a:r>
              <a:rPr lang="en-US" sz="2600" dirty="0"/>
              <a:t> transformation (e.g., compute difference in means and scale)</a:t>
            </a:r>
            <a:endParaRPr lang="en-US" sz="2600" b="1" dirty="0"/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Assign</a:t>
            </a:r>
            <a:r>
              <a:rPr lang="en-US" sz="2600" dirty="0"/>
              <a:t> each point in {Set 1} to its nearest neighbor in {Set 2}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Estimate</a:t>
            </a:r>
            <a:r>
              <a:rPr lang="en-US" sz="2600" dirty="0"/>
              <a:t> transformation parameters </a:t>
            </a:r>
          </a:p>
          <a:p>
            <a:pPr marL="914400" lvl="1" indent="-514350"/>
            <a:r>
              <a:rPr lang="en-US" sz="2200" dirty="0"/>
              <a:t>e.g., least squares or robust least squares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Transform</a:t>
            </a:r>
            <a:r>
              <a:rPr lang="en-US" sz="2600" dirty="0"/>
              <a:t> the points in {Set 1} using estimated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/>
              <a:t>Repeat</a:t>
            </a:r>
            <a:r>
              <a:rPr lang="en-US" sz="2600" dirty="0"/>
              <a:t> steps 2-4 until change is very small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4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28650" y="1401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Review: Find local maxima in position-scale space of Difference-of-Gaussian</a:t>
            </a:r>
            <a:endParaRPr lang="de-CH" sz="3600" dirty="0"/>
          </a:p>
        </p:txBody>
      </p:sp>
      <p:sp>
        <p:nvSpPr>
          <p:cNvPr id="163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275" y="2930525"/>
            <a:ext cx="1681163" cy="144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4" name="Group 6"/>
          <p:cNvGrpSpPr>
            <a:grpSpLocks/>
          </p:cNvGrpSpPr>
          <p:nvPr/>
        </p:nvGrpSpPr>
        <p:grpSpPr bwMode="auto">
          <a:xfrm>
            <a:off x="2484438" y="1163638"/>
            <a:ext cx="3584575" cy="4924425"/>
            <a:chOff x="2211388" y="1700213"/>
            <a:chExt cx="3584575" cy="4924425"/>
          </a:xfrm>
        </p:grpSpPr>
        <p:pic>
          <p:nvPicPr>
            <p:cNvPr id="4814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0413" y="5665788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0413" y="4664075"/>
              <a:ext cx="1225550" cy="96043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4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0413" y="3681413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5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70413" y="268446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6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570413" y="170021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graphicFrame>
          <p:nvGraphicFramePr>
            <p:cNvPr id="48147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990170" imgH="241195" progId="Equation.3">
                    <p:embed/>
                  </p:oleObj>
                </mc:Choice>
                <mc:Fallback>
                  <p:oleObj name="Equation" r:id="rId9" imgW="990170" imgH="241195" progId="Equation.3">
                    <p:embed/>
                    <p:pic>
                      <p:nvPicPr>
                        <p:cNvPr id="48147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8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endParaRPr lang="en-US" b="1" i="1">
                <a:latin typeface="Symbol" pitchFamily="18" charset="2"/>
              </a:endParaRPr>
            </a:p>
          </p:txBody>
        </p:sp>
        <p:sp>
          <p:nvSpPr>
            <p:cNvPr id="48149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2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0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3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1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4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2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5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3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4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5" name="Line 19"/>
            <p:cNvSpPr>
              <a:spLocks noChangeShapeType="1"/>
            </p:cNvSpPr>
            <p:nvPr/>
          </p:nvSpPr>
          <p:spPr bwMode="auto">
            <a:xfrm>
              <a:off x="3779838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6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7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35" name="Group 23"/>
          <p:cNvGrpSpPr>
            <a:grpSpLocks/>
          </p:cNvGrpSpPr>
          <p:nvPr/>
        </p:nvGrpSpPr>
        <p:grpSpPr bwMode="auto">
          <a:xfrm>
            <a:off x="6140450" y="1560513"/>
            <a:ext cx="3013075" cy="2670175"/>
            <a:chOff x="5867400" y="2168526"/>
            <a:chExt cx="3013134" cy="2670173"/>
          </a:xfrm>
        </p:grpSpPr>
        <p:pic>
          <p:nvPicPr>
            <p:cNvPr id="48138" name="Picture 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626284" y="2665412"/>
              <a:ext cx="2254250" cy="217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39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1174750" cy="29313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0" name="Line 23"/>
            <p:cNvSpPr>
              <a:spLocks noChangeShapeType="1"/>
            </p:cNvSpPr>
            <p:nvPr/>
          </p:nvSpPr>
          <p:spPr bwMode="auto">
            <a:xfrm>
              <a:off x="5867400" y="3175795"/>
              <a:ext cx="1174750" cy="411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Line 24"/>
            <p:cNvSpPr>
              <a:spLocks noChangeShapeType="1"/>
            </p:cNvSpPr>
            <p:nvPr/>
          </p:nvSpPr>
          <p:spPr bwMode="auto">
            <a:xfrm>
              <a:off x="5867400" y="2168526"/>
              <a:ext cx="1174750" cy="5476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072313" y="5010150"/>
            <a:ext cx="1500187" cy="646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pl-PL" b="1" dirty="0">
                <a:latin typeface="+mj-lt"/>
                <a:sym typeface="Symbol"/>
              </a:rPr>
              <a:t></a:t>
            </a:r>
            <a:r>
              <a:rPr lang="en-US" b="1" dirty="0">
                <a:latin typeface="+mj-lt"/>
                <a:sym typeface="Symbol"/>
              </a:rPr>
              <a:t> L</a:t>
            </a:r>
            <a:r>
              <a:rPr lang="pl-PL" b="1" dirty="0">
                <a:latin typeface="+mj-lt"/>
              </a:rPr>
              <a:t>ist of</a:t>
            </a:r>
            <a:r>
              <a:rPr lang="en-US" b="1" dirty="0">
                <a:latin typeface="+mj-lt"/>
              </a:rPr>
              <a:t>       </a:t>
            </a:r>
            <a:br>
              <a:rPr lang="en-US" b="1" dirty="0">
                <a:latin typeface="+mj-lt"/>
              </a:rPr>
            </a:br>
            <a:r>
              <a:rPr lang="en-US" b="1" i="1" dirty="0">
                <a:latin typeface="+mj-lt"/>
              </a:rPr>
              <a:t>    </a:t>
            </a:r>
            <a:r>
              <a:rPr lang="pl-PL" b="1" i="1" dirty="0">
                <a:latin typeface="+mj-lt"/>
              </a:rPr>
              <a:t>(x, y, s)</a:t>
            </a:r>
            <a:endParaRPr lang="en-US" b="1" i="1" dirty="0">
              <a:latin typeface="+mj-lt"/>
            </a:endParaRPr>
          </a:p>
        </p:txBody>
      </p:sp>
      <p:pic>
        <p:nvPicPr>
          <p:cNvPr id="48137" name="Picture 27" descr="c-enhedg-lapla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8338" y="4476750"/>
            <a:ext cx="1727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5765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14478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793"/>
            <a:ext cx="7886700" cy="1325563"/>
          </a:xfrm>
        </p:spPr>
        <p:txBody>
          <a:bodyPr/>
          <a:lstStyle/>
          <a:p>
            <a:r>
              <a:rPr lang="en-US" dirty="0"/>
              <a:t>Example: solving for translation</a:t>
            </a:r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5" y="2016125"/>
            <a:ext cx="1625633" cy="1406525"/>
            <a:chOff x="2051050" y="2600325"/>
            <a:chExt cx="1625282" cy="1406525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3</a:t>
              </a:r>
              <a:endParaRPr lang="en-US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14478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8062" y="261937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2" y="2811462"/>
            <a:ext cx="1625633" cy="1406525"/>
            <a:chOff x="2051050" y="2600325"/>
            <a:chExt cx="1625282" cy="1406525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457200" y="5105400"/>
            <a:ext cx="851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Given matched points in {A} and {B}, estimate the translation of the object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3352800" y="5562600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562600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8780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975" y="12144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100"/>
          <p:cNvGrpSpPr>
            <a:grpSpLocks/>
          </p:cNvGrpSpPr>
          <p:nvPr/>
        </p:nvGrpSpPr>
        <p:grpSpPr bwMode="auto">
          <a:xfrm>
            <a:off x="1247775" y="1406525"/>
            <a:ext cx="1625633" cy="1406525"/>
            <a:chOff x="2051050" y="2600325"/>
            <a:chExt cx="1625282" cy="1406525"/>
          </a:xfrm>
        </p:grpSpPr>
        <p:grpSp>
          <p:nvGrpSpPr>
            <p:cNvPr id="32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3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4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5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6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37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3</a:t>
              </a:r>
              <a:endParaRPr lang="en-US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8062" y="200977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Group 100"/>
          <p:cNvGrpSpPr>
            <a:grpSpLocks/>
          </p:cNvGrpSpPr>
          <p:nvPr/>
        </p:nvGrpSpPr>
        <p:grpSpPr bwMode="auto">
          <a:xfrm>
            <a:off x="6519862" y="2201862"/>
            <a:ext cx="1625633" cy="1406525"/>
            <a:chOff x="2051050" y="2600325"/>
            <a:chExt cx="1625282" cy="1406525"/>
          </a:xfrm>
        </p:grpSpPr>
        <p:grpSp>
          <p:nvGrpSpPr>
            <p:cNvPr id="58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9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60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61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62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63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85800" y="4173747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Least squares solution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400800" y="4343400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343400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ight Arrow 80"/>
          <p:cNvSpPr/>
          <p:nvPr/>
        </p:nvSpPr>
        <p:spPr>
          <a:xfrm>
            <a:off x="4343400" y="27432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4277265" y="2286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x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y</a:t>
            </a:r>
            <a:r>
              <a:rPr lang="en-US" dirty="0"/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2000" y="4559212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Write down objective function</a:t>
            </a:r>
          </a:p>
          <a:p>
            <a:pPr marL="342900" indent="-342900">
              <a:buAutoNum type="arabicPeriod"/>
            </a:pPr>
            <a:r>
              <a:rPr lang="en-US" dirty="0"/>
              <a:t>Derived solution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Compute derivative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Compute solution</a:t>
            </a:r>
          </a:p>
          <a:p>
            <a:pPr marL="342900" indent="-342900">
              <a:buAutoNum type="arabicPeriod"/>
            </a:pPr>
            <a:r>
              <a:rPr lang="en-US" dirty="0"/>
              <a:t>Computational solution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Write in form Ax=b</a:t>
            </a:r>
          </a:p>
          <a:p>
            <a:pPr marL="800100" lvl="1" indent="-342900">
              <a:buAutoNum type="alphaLcParenR"/>
            </a:pPr>
            <a:r>
              <a:rPr lang="en-US" dirty="0"/>
              <a:t>Solve using pseudo-inverse or </a:t>
            </a:r>
            <a:r>
              <a:rPr lang="en-US" dirty="0" err="1"/>
              <a:t>eigenvalue</a:t>
            </a:r>
            <a:r>
              <a:rPr lang="en-US" dirty="0"/>
              <a:t> decomposition</a:t>
            </a:r>
          </a:p>
        </p:txBody>
      </p:sp>
      <p:graphicFrame>
        <p:nvGraphicFramePr>
          <p:cNvPr id="237571" name="Object 3"/>
          <p:cNvGraphicFramePr>
            <a:graphicFrameLocks noChangeAspect="1"/>
          </p:cNvGraphicFramePr>
          <p:nvPr/>
        </p:nvGraphicFramePr>
        <p:xfrm>
          <a:off x="6553200" y="5372947"/>
          <a:ext cx="1905000" cy="1485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320" imgH="1168200" progId="Equation.3">
                  <p:embed/>
                </p:oleObj>
              </mc:Choice>
              <mc:Fallback>
                <p:oleObj name="Equation" r:id="rId5" imgW="1498320" imgH="1168200" progId="Equation.3">
                  <p:embed/>
                  <p:pic>
                    <p:nvPicPr>
                      <p:cNvPr id="2375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372947"/>
                        <a:ext cx="1905000" cy="14850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647700" y="79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Example: solving for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8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975" y="12144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5" y="1406525"/>
            <a:ext cx="1625633" cy="1406525"/>
            <a:chOff x="2051050" y="2600325"/>
            <a:chExt cx="1625282" cy="1406525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8062" y="200977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2" y="2201862"/>
            <a:ext cx="1625633" cy="1406525"/>
            <a:chOff x="2051050" y="2600325"/>
            <a:chExt cx="1625282" cy="1406525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85800" y="4724400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RANSAC solution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477000" y="4800600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800600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ight Arrow 80"/>
          <p:cNvSpPr/>
          <p:nvPr/>
        </p:nvSpPr>
        <p:spPr>
          <a:xfrm>
            <a:off x="4343400" y="27432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4277265" y="2286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x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y</a:t>
            </a:r>
            <a:r>
              <a:rPr lang="en-US" dirty="0"/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2000" y="5122653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Sample a set of matching points (1 pair)</a:t>
            </a:r>
          </a:p>
          <a:p>
            <a:pPr marL="342900" indent="-342900">
              <a:buAutoNum type="arabicPeriod"/>
            </a:pPr>
            <a:r>
              <a:rPr lang="en-US" dirty="0"/>
              <a:t>Solve for transformation parameters</a:t>
            </a:r>
          </a:p>
          <a:p>
            <a:pPr marL="342900" indent="-342900">
              <a:buAutoNum type="arabicPeriod"/>
            </a:pPr>
            <a:r>
              <a:rPr lang="en-US" dirty="0"/>
              <a:t>Score parameters with number of inliers</a:t>
            </a:r>
          </a:p>
          <a:p>
            <a:pPr marL="342900" indent="-342900">
              <a:buAutoNum type="arabicPeriod"/>
            </a:pPr>
            <a:r>
              <a:rPr lang="en-US" dirty="0"/>
              <a:t>Repeat steps 1-3 N times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581400" y="42672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outliers</a:t>
            </a:r>
          </a:p>
        </p:txBody>
      </p:sp>
      <p:sp>
        <p:nvSpPr>
          <p:cNvPr id="105" name="Rectangle 93"/>
          <p:cNvSpPr>
            <a:spLocks noChangeArrowheads="1"/>
          </p:cNvSpPr>
          <p:nvPr/>
        </p:nvSpPr>
        <p:spPr bwMode="auto">
          <a:xfrm>
            <a:off x="1295400" y="28956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 b="1" dirty="0">
                <a:solidFill>
                  <a:srgbClr val="FFFF00"/>
                </a:solidFill>
              </a:rPr>
              <a:t>A</a:t>
            </a:r>
            <a:r>
              <a:rPr lang="en-US" b="1" baseline="-25000" dirty="0">
                <a:solidFill>
                  <a:srgbClr val="FFFF00"/>
                </a:solidFill>
              </a:rPr>
              <a:t>4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6" name="Rectangle 93"/>
          <p:cNvSpPr>
            <a:spLocks noChangeArrowheads="1"/>
          </p:cNvSpPr>
          <p:nvPr/>
        </p:nvSpPr>
        <p:spPr bwMode="auto">
          <a:xfrm>
            <a:off x="2133600" y="16764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 b="1" dirty="0">
                <a:solidFill>
                  <a:srgbClr val="FFFF00"/>
                </a:solidFill>
              </a:rPr>
              <a:t>A</a:t>
            </a:r>
            <a:r>
              <a:rPr lang="en-US" b="1" baseline="-25000" dirty="0">
                <a:solidFill>
                  <a:srgbClr val="FFFF00"/>
                </a:solidFill>
              </a:rPr>
              <a:t>5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7" name="Rectangle 92"/>
          <p:cNvSpPr>
            <a:spLocks noChangeArrowheads="1"/>
          </p:cNvSpPr>
          <p:nvPr/>
        </p:nvSpPr>
        <p:spPr bwMode="auto">
          <a:xfrm>
            <a:off x="6781800" y="33528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rgbClr val="FFFF00"/>
                </a:solidFill>
              </a:rPr>
              <a:t>B</a:t>
            </a:r>
            <a:r>
              <a:rPr lang="en-US" b="1" baseline="-25000" dirty="0">
                <a:solidFill>
                  <a:srgbClr val="FFFF00"/>
                </a:solidFill>
              </a:rPr>
              <a:t>5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8" name="Rectangle 91"/>
          <p:cNvSpPr>
            <a:spLocks noChangeArrowheads="1"/>
          </p:cNvSpPr>
          <p:nvPr/>
        </p:nvSpPr>
        <p:spPr bwMode="auto">
          <a:xfrm>
            <a:off x="6629400" y="1828800"/>
            <a:ext cx="436338" cy="3693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rgbClr val="FFFF00"/>
                </a:solidFill>
              </a:rPr>
              <a:t>B</a:t>
            </a:r>
            <a:r>
              <a:rPr lang="en-US" b="1" baseline="-25000" dirty="0">
                <a:solidFill>
                  <a:srgbClr val="FFFF00"/>
                </a:solidFill>
              </a:rPr>
              <a:t>4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647700" y="79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solving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18896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975" y="12144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5" y="1406525"/>
            <a:ext cx="1625633" cy="1406525"/>
            <a:chOff x="2051050" y="2600325"/>
            <a:chExt cx="1625282" cy="1406525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38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 dirty="0">
                  <a:solidFill>
                    <a:srgbClr val="FFFF00"/>
                  </a:solidFill>
                </a:rPr>
                <a:t>A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2</a:t>
              </a:r>
              <a:endParaRPr lang="en-US" b="1">
                <a:solidFill>
                  <a:srgbClr val="FFFF00"/>
                </a:solidFill>
              </a:endParaRPr>
            </a:p>
          </p:txBody>
        </p:sp>
        <p:sp>
          <p:nvSpPr>
            <p:cNvPr id="40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 b="1">
                  <a:solidFill>
                    <a:srgbClr val="FFFF00"/>
                  </a:solidFill>
                </a:rPr>
                <a:t>A</a:t>
              </a:r>
              <a:r>
                <a:rPr lang="pl-PL" b="1" baseline="-25000">
                  <a:solidFill>
                    <a:srgbClr val="FFFF00"/>
                  </a:solidFill>
                </a:rPr>
                <a:t>3</a:t>
              </a:r>
              <a:endParaRPr lang="en-US" b="1">
                <a:solidFill>
                  <a:srgbClr val="FFFF00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1816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8062" y="200977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2" y="2201862"/>
            <a:ext cx="1625633" cy="1406525"/>
            <a:chOff x="2051050" y="2600325"/>
            <a:chExt cx="1625282" cy="1406525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6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2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6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3624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solidFill>
                    <a:srgbClr val="FFFF00"/>
                  </a:solidFill>
                </a:rPr>
                <a:t>B</a:t>
              </a:r>
              <a:r>
                <a:rPr lang="pl-PL" b="1" baseline="-25000" dirty="0">
                  <a:solidFill>
                    <a:srgbClr val="FFFF00"/>
                  </a:solidFill>
                </a:rPr>
                <a:t>3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685800" y="4724400"/>
            <a:ext cx="3959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Hough transform solution</a:t>
            </a: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477000" y="4800600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800600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ight Arrow 80"/>
          <p:cNvSpPr/>
          <p:nvPr/>
        </p:nvSpPr>
        <p:spPr>
          <a:xfrm>
            <a:off x="4343400" y="27432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4277265" y="2286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x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y</a:t>
            </a:r>
            <a:r>
              <a:rPr lang="en-US" dirty="0"/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62000" y="5122653"/>
            <a:ext cx="502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Initialize a grid of parameter values</a:t>
            </a:r>
          </a:p>
          <a:p>
            <a:pPr marL="342900" indent="-342900">
              <a:buAutoNum type="arabicPeriod"/>
            </a:pPr>
            <a:r>
              <a:rPr lang="en-US" dirty="0"/>
              <a:t>Each matched pair casts a vote for consistent values</a:t>
            </a:r>
          </a:p>
          <a:p>
            <a:pPr marL="342900" indent="-342900">
              <a:buAutoNum type="arabicPeriod"/>
            </a:pPr>
            <a:r>
              <a:rPr lang="en-US" dirty="0"/>
              <a:t>Find the parameters with the most votes</a:t>
            </a:r>
          </a:p>
          <a:p>
            <a:pPr marL="342900" indent="-342900">
              <a:buAutoNum type="arabicPeriod"/>
            </a:pPr>
            <a:r>
              <a:rPr lang="en-US" dirty="0"/>
              <a:t>Solve using least squares with inliers</a:t>
            </a:r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895600" y="2971800"/>
            <a:ext cx="1246886" cy="1014413"/>
            <a:chOff x="1905000" y="1905000"/>
            <a:chExt cx="2493772" cy="2028825"/>
          </a:xfrm>
        </p:grpSpPr>
        <p:pic>
          <p:nvPicPr>
            <p:cNvPr id="58" name="Picture 5" descr="obj14__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05000" y="1905000"/>
              <a:ext cx="2141538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9" name="Group 100"/>
            <p:cNvGrpSpPr>
              <a:grpSpLocks/>
            </p:cNvGrpSpPr>
            <p:nvPr/>
          </p:nvGrpSpPr>
          <p:grpSpPr bwMode="auto">
            <a:xfrm>
              <a:off x="2336800" y="2097087"/>
              <a:ext cx="2061972" cy="1638778"/>
              <a:chOff x="2051050" y="2600325"/>
              <a:chExt cx="2061527" cy="1638778"/>
            </a:xfrm>
          </p:grpSpPr>
          <p:grpSp>
            <p:nvGrpSpPr>
              <p:cNvPr id="60" name="Group 7"/>
              <p:cNvGrpSpPr>
                <a:grpSpLocks/>
              </p:cNvGrpSpPr>
              <p:nvPr/>
            </p:nvGrpSpPr>
            <p:grpSpPr bwMode="auto">
              <a:xfrm>
                <a:off x="2051050" y="3500438"/>
                <a:ext cx="73025" cy="73025"/>
                <a:chOff x="1292" y="2205"/>
                <a:chExt cx="46" cy="46"/>
              </a:xfrm>
            </p:grpSpPr>
            <p:sp>
              <p:nvSpPr>
                <p:cNvPr id="99" name="Line 8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00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61" name="Group 10"/>
              <p:cNvGrpSpPr>
                <a:grpSpLocks/>
              </p:cNvGrpSpPr>
              <p:nvPr/>
            </p:nvGrpSpPr>
            <p:grpSpPr bwMode="auto">
              <a:xfrm>
                <a:off x="2087563" y="2708275"/>
                <a:ext cx="73025" cy="73025"/>
                <a:chOff x="1292" y="2205"/>
                <a:chExt cx="46" cy="46"/>
              </a:xfrm>
            </p:grpSpPr>
            <p:sp>
              <p:nvSpPr>
                <p:cNvPr id="97" name="Line 11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98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62" name="Group 13"/>
              <p:cNvGrpSpPr>
                <a:grpSpLocks/>
              </p:cNvGrpSpPr>
              <p:nvPr/>
            </p:nvGrpSpPr>
            <p:grpSpPr bwMode="auto">
              <a:xfrm>
                <a:off x="2374900" y="2995613"/>
                <a:ext cx="73025" cy="73025"/>
                <a:chOff x="1292" y="2205"/>
                <a:chExt cx="46" cy="46"/>
              </a:xfrm>
            </p:grpSpPr>
            <p:sp>
              <p:nvSpPr>
                <p:cNvPr id="95" name="Line 1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96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63" name="Group 16"/>
              <p:cNvGrpSpPr>
                <a:grpSpLocks/>
              </p:cNvGrpSpPr>
              <p:nvPr/>
            </p:nvGrpSpPr>
            <p:grpSpPr bwMode="auto">
              <a:xfrm>
                <a:off x="3238500" y="3571875"/>
                <a:ext cx="73025" cy="73025"/>
                <a:chOff x="1292" y="2205"/>
                <a:chExt cx="46" cy="46"/>
              </a:xfrm>
            </p:grpSpPr>
            <p:sp>
              <p:nvSpPr>
                <p:cNvPr id="93" name="Line 1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94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84" name="Group 19"/>
              <p:cNvGrpSpPr>
                <a:grpSpLocks/>
              </p:cNvGrpSpPr>
              <p:nvPr/>
            </p:nvGrpSpPr>
            <p:grpSpPr bwMode="auto">
              <a:xfrm>
                <a:off x="2986088" y="3933825"/>
                <a:ext cx="73025" cy="73025"/>
                <a:chOff x="1292" y="2205"/>
                <a:chExt cx="46" cy="46"/>
              </a:xfrm>
            </p:grpSpPr>
            <p:sp>
              <p:nvSpPr>
                <p:cNvPr id="91" name="Line 2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92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85" name="Group 22"/>
              <p:cNvGrpSpPr>
                <a:grpSpLocks/>
              </p:cNvGrpSpPr>
              <p:nvPr/>
            </p:nvGrpSpPr>
            <p:grpSpPr bwMode="auto">
              <a:xfrm>
                <a:off x="3130550" y="2673350"/>
                <a:ext cx="73025" cy="73025"/>
                <a:chOff x="1292" y="2205"/>
                <a:chExt cx="46" cy="46"/>
              </a:xfrm>
            </p:grpSpPr>
            <p:sp>
              <p:nvSpPr>
                <p:cNvPr id="89" name="Line 2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90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sp>
            <p:nvSpPr>
              <p:cNvPr id="86" name="Rectangle 91"/>
              <p:cNvSpPr>
                <a:spLocks noChangeArrowheads="1"/>
              </p:cNvSpPr>
              <p:nvPr/>
            </p:nvSpPr>
            <p:spPr bwMode="auto">
              <a:xfrm>
                <a:off x="2124074" y="2600325"/>
                <a:ext cx="872487" cy="73866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 b="1" dirty="0">
                    <a:solidFill>
                      <a:srgbClr val="FFFF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4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7" name="Rectangle 92"/>
              <p:cNvSpPr>
                <a:spLocks noChangeArrowheads="1"/>
              </p:cNvSpPr>
              <p:nvPr/>
            </p:nvSpPr>
            <p:spPr bwMode="auto">
              <a:xfrm>
                <a:off x="2051050" y="3429001"/>
                <a:ext cx="872487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 b="1" dirty="0">
                    <a:solidFill>
                      <a:srgbClr val="FFFF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5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" name="Rectangle 93"/>
              <p:cNvSpPr>
                <a:spLocks noChangeArrowheads="1"/>
              </p:cNvSpPr>
              <p:nvPr/>
            </p:nvSpPr>
            <p:spPr bwMode="auto">
              <a:xfrm>
                <a:off x="3240089" y="3500439"/>
                <a:ext cx="872488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 b="1" dirty="0">
                    <a:solidFill>
                      <a:srgbClr val="FFFF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6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>
            <a:off x="5334000" y="990600"/>
            <a:ext cx="1246886" cy="1014413"/>
            <a:chOff x="6400800" y="304800"/>
            <a:chExt cx="2493772" cy="2028825"/>
          </a:xfrm>
        </p:grpSpPr>
        <p:pic>
          <p:nvPicPr>
            <p:cNvPr id="102" name="Picture 5" descr="obj14__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00800" y="304800"/>
              <a:ext cx="2141538" cy="2028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6832600" y="496887"/>
              <a:ext cx="2061972" cy="1638778"/>
              <a:chOff x="2051050" y="2600325"/>
              <a:chExt cx="2061527" cy="1638778"/>
            </a:xfrm>
          </p:grpSpPr>
          <p:grpSp>
            <p:nvGrpSpPr>
              <p:cNvPr id="104" name="Group 7"/>
              <p:cNvGrpSpPr>
                <a:grpSpLocks/>
              </p:cNvGrpSpPr>
              <p:nvPr/>
            </p:nvGrpSpPr>
            <p:grpSpPr bwMode="auto">
              <a:xfrm>
                <a:off x="2051050" y="3500438"/>
                <a:ext cx="73025" cy="73025"/>
                <a:chOff x="1292" y="2205"/>
                <a:chExt cx="46" cy="46"/>
              </a:xfrm>
            </p:grpSpPr>
            <p:sp>
              <p:nvSpPr>
                <p:cNvPr id="123" name="Line 8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24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105" name="Group 10"/>
              <p:cNvGrpSpPr>
                <a:grpSpLocks/>
              </p:cNvGrpSpPr>
              <p:nvPr/>
            </p:nvGrpSpPr>
            <p:grpSpPr bwMode="auto">
              <a:xfrm>
                <a:off x="2087563" y="2708275"/>
                <a:ext cx="73025" cy="73025"/>
                <a:chOff x="1292" y="2205"/>
                <a:chExt cx="46" cy="46"/>
              </a:xfrm>
            </p:grpSpPr>
            <p:sp>
              <p:nvSpPr>
                <p:cNvPr id="121" name="Line 11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2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106" name="Group 13"/>
              <p:cNvGrpSpPr>
                <a:grpSpLocks/>
              </p:cNvGrpSpPr>
              <p:nvPr/>
            </p:nvGrpSpPr>
            <p:grpSpPr bwMode="auto">
              <a:xfrm>
                <a:off x="2374900" y="2995613"/>
                <a:ext cx="73025" cy="73025"/>
                <a:chOff x="1292" y="2205"/>
                <a:chExt cx="46" cy="46"/>
              </a:xfrm>
            </p:grpSpPr>
            <p:sp>
              <p:nvSpPr>
                <p:cNvPr id="119" name="Line 1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20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107" name="Group 16"/>
              <p:cNvGrpSpPr>
                <a:grpSpLocks/>
              </p:cNvGrpSpPr>
              <p:nvPr/>
            </p:nvGrpSpPr>
            <p:grpSpPr bwMode="auto">
              <a:xfrm>
                <a:off x="3238500" y="3571875"/>
                <a:ext cx="73025" cy="73025"/>
                <a:chOff x="1292" y="2205"/>
                <a:chExt cx="46" cy="46"/>
              </a:xfrm>
            </p:grpSpPr>
            <p:sp>
              <p:nvSpPr>
                <p:cNvPr id="117" name="Line 1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18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108" name="Group 19"/>
              <p:cNvGrpSpPr>
                <a:grpSpLocks/>
              </p:cNvGrpSpPr>
              <p:nvPr/>
            </p:nvGrpSpPr>
            <p:grpSpPr bwMode="auto">
              <a:xfrm>
                <a:off x="2986088" y="3933825"/>
                <a:ext cx="73025" cy="73025"/>
                <a:chOff x="1292" y="2205"/>
                <a:chExt cx="46" cy="46"/>
              </a:xfrm>
            </p:grpSpPr>
            <p:sp>
              <p:nvSpPr>
                <p:cNvPr id="115" name="Line 2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16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109" name="Group 22"/>
              <p:cNvGrpSpPr>
                <a:grpSpLocks/>
              </p:cNvGrpSpPr>
              <p:nvPr/>
            </p:nvGrpSpPr>
            <p:grpSpPr bwMode="auto">
              <a:xfrm>
                <a:off x="3130550" y="2673350"/>
                <a:ext cx="73025" cy="73025"/>
                <a:chOff x="1292" y="2205"/>
                <a:chExt cx="46" cy="46"/>
              </a:xfrm>
            </p:grpSpPr>
            <p:sp>
              <p:nvSpPr>
                <p:cNvPr id="113" name="Line 2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114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sp>
            <p:nvSpPr>
              <p:cNvPr id="110" name="Rectangle 91"/>
              <p:cNvSpPr>
                <a:spLocks noChangeArrowheads="1"/>
              </p:cNvSpPr>
              <p:nvPr/>
            </p:nvSpPr>
            <p:spPr bwMode="auto">
              <a:xfrm>
                <a:off x="2124074" y="2600325"/>
                <a:ext cx="872487" cy="73866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solidFill>
                      <a:srgbClr val="FFFF00"/>
                    </a:solidFill>
                  </a:rPr>
                  <a:t>B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4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1" name="Rectangle 92"/>
              <p:cNvSpPr>
                <a:spLocks noChangeArrowheads="1"/>
              </p:cNvSpPr>
              <p:nvPr/>
            </p:nvSpPr>
            <p:spPr bwMode="auto">
              <a:xfrm>
                <a:off x="2051050" y="3429001"/>
                <a:ext cx="872487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solidFill>
                      <a:srgbClr val="FFFF00"/>
                    </a:solidFill>
                  </a:rPr>
                  <a:t>B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5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2" name="Rectangle 93"/>
              <p:cNvSpPr>
                <a:spLocks noChangeArrowheads="1"/>
              </p:cNvSpPr>
              <p:nvPr/>
            </p:nvSpPr>
            <p:spPr bwMode="auto">
              <a:xfrm>
                <a:off x="3240089" y="3500439"/>
                <a:ext cx="872488" cy="73866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solidFill>
                      <a:srgbClr val="FFFF00"/>
                    </a:solidFill>
                  </a:rPr>
                  <a:t>B</a:t>
                </a:r>
                <a:r>
                  <a:rPr lang="en-US" b="1" baseline="-25000" dirty="0">
                    <a:solidFill>
                      <a:srgbClr val="FFFF00"/>
                    </a:solidFill>
                  </a:rPr>
                  <a:t>6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27" name="TextBox 126"/>
          <p:cNvSpPr txBox="1"/>
          <p:nvPr/>
        </p:nvSpPr>
        <p:spPr>
          <a:xfrm>
            <a:off x="990600" y="4191000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outliers, multiple objects, and/or many-to-one matches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6" name="Title 1"/>
          <p:cNvSpPr txBox="1">
            <a:spLocks/>
          </p:cNvSpPr>
          <p:nvPr/>
        </p:nvSpPr>
        <p:spPr>
          <a:xfrm>
            <a:off x="647700" y="79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solving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9633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858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975" y="12144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0"/>
          <p:cNvGrpSpPr>
            <a:grpSpLocks/>
          </p:cNvGrpSpPr>
          <p:nvPr/>
        </p:nvGrpSpPr>
        <p:grpSpPr bwMode="auto">
          <a:xfrm>
            <a:off x="1247775" y="1479550"/>
            <a:ext cx="1260747" cy="1333500"/>
            <a:chOff x="2051050" y="2673350"/>
            <a:chExt cx="1260475" cy="1333500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51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2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49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47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8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45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sp>
        <p:nvSpPr>
          <p:cNvPr id="55" name="Rectangle 54"/>
          <p:cNvSpPr/>
          <p:nvPr/>
        </p:nvSpPr>
        <p:spPr>
          <a:xfrm>
            <a:off x="5181600" y="838200"/>
            <a:ext cx="3429000" cy="33528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8062" y="2009775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00"/>
          <p:cNvGrpSpPr>
            <a:grpSpLocks/>
          </p:cNvGrpSpPr>
          <p:nvPr/>
        </p:nvGrpSpPr>
        <p:grpSpPr bwMode="auto">
          <a:xfrm>
            <a:off x="6519862" y="2274887"/>
            <a:ext cx="1260747" cy="1333500"/>
            <a:chOff x="2051050" y="2673350"/>
            <a:chExt cx="1260475" cy="1333500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7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7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7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7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6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6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6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sp>
        <p:nvSpPr>
          <p:cNvPr id="81" name="Right Arrow 80"/>
          <p:cNvSpPr/>
          <p:nvPr/>
        </p:nvSpPr>
        <p:spPr>
          <a:xfrm>
            <a:off x="4343400" y="27432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4277265" y="22860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</a:t>
            </a:r>
            <a:r>
              <a:rPr lang="en-US" baseline="-25000" dirty="0" err="1"/>
              <a:t>x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y</a:t>
            </a:r>
            <a:r>
              <a:rPr lang="en-US" dirty="0"/>
              <a:t>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05000" y="41910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no initial guesses for correspondence</a:t>
            </a:r>
          </a:p>
        </p:txBody>
      </p:sp>
      <p:graphicFrame>
        <p:nvGraphicFramePr>
          <p:cNvPr id="242692" name="Object 4"/>
          <p:cNvGraphicFramePr>
            <a:graphicFrameLocks noChangeAspect="1"/>
          </p:cNvGraphicFramePr>
          <p:nvPr/>
        </p:nvGraphicFramePr>
        <p:xfrm>
          <a:off x="6477000" y="4800600"/>
          <a:ext cx="247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2426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800600"/>
                        <a:ext cx="24765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685800" y="4724400"/>
            <a:ext cx="1971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ICP solution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0" y="5122653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Find nearest neighbors for each point</a:t>
            </a:r>
          </a:p>
          <a:p>
            <a:pPr marL="342900" indent="-342900">
              <a:buAutoNum type="arabicPeriod"/>
            </a:pPr>
            <a:r>
              <a:rPr lang="en-US" dirty="0"/>
              <a:t>Compute transform using matches</a:t>
            </a:r>
          </a:p>
          <a:p>
            <a:pPr marL="342900" indent="-342900">
              <a:buAutoNum type="arabicPeriod"/>
            </a:pPr>
            <a:r>
              <a:rPr lang="en-US" dirty="0"/>
              <a:t>Move points using transform</a:t>
            </a:r>
          </a:p>
          <a:p>
            <a:pPr marL="342900" indent="-342900">
              <a:buAutoNum type="arabicPeriod"/>
            </a:pPr>
            <a:r>
              <a:rPr lang="en-US" dirty="0"/>
              <a:t>Repeat steps 1-3 until convergence</a:t>
            </a:r>
          </a:p>
        </p:txBody>
      </p:sp>
      <p:grpSp>
        <p:nvGrpSpPr>
          <p:cNvPr id="61" name="Group 100"/>
          <p:cNvGrpSpPr>
            <a:grpSpLocks/>
          </p:cNvGrpSpPr>
          <p:nvPr/>
        </p:nvGrpSpPr>
        <p:grpSpPr bwMode="auto">
          <a:xfrm>
            <a:off x="1400175" y="1790700"/>
            <a:ext cx="1260747" cy="1333500"/>
            <a:chOff x="2051050" y="2673350"/>
            <a:chExt cx="1260475" cy="1333500"/>
          </a:xfrm>
        </p:grpSpPr>
        <p:grpSp>
          <p:nvGrpSpPr>
            <p:cNvPr id="62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98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9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63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96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7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4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94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5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5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92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3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6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90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1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87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88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9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100" name="Group 100"/>
          <p:cNvGrpSpPr>
            <a:grpSpLocks/>
          </p:cNvGrpSpPr>
          <p:nvPr/>
        </p:nvGrpSpPr>
        <p:grpSpPr bwMode="auto">
          <a:xfrm>
            <a:off x="1447800" y="1524000"/>
            <a:ext cx="1260747" cy="1333500"/>
            <a:chOff x="2051050" y="2673350"/>
            <a:chExt cx="1260475" cy="1333500"/>
          </a:xfrm>
        </p:grpSpPr>
        <p:grpSp>
          <p:nvGrpSpPr>
            <p:cNvPr id="10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1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1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1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1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1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0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0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120" name="Group 100"/>
          <p:cNvGrpSpPr>
            <a:grpSpLocks/>
          </p:cNvGrpSpPr>
          <p:nvPr/>
        </p:nvGrpSpPr>
        <p:grpSpPr bwMode="auto">
          <a:xfrm>
            <a:off x="6477000" y="2476500"/>
            <a:ext cx="1260747" cy="1333500"/>
            <a:chOff x="2051050" y="2673350"/>
            <a:chExt cx="1260475" cy="1333500"/>
          </a:xfrm>
        </p:grpSpPr>
        <p:grpSp>
          <p:nvGrpSpPr>
            <p:cNvPr id="121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3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2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3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3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3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4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3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5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2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3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26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2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2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139" name="Group 100"/>
          <p:cNvGrpSpPr>
            <a:grpSpLocks/>
          </p:cNvGrpSpPr>
          <p:nvPr/>
        </p:nvGrpSpPr>
        <p:grpSpPr bwMode="auto">
          <a:xfrm>
            <a:off x="6477000" y="2628900"/>
            <a:ext cx="1260747" cy="1333500"/>
            <a:chOff x="2051050" y="2673350"/>
            <a:chExt cx="1260475" cy="1333500"/>
          </a:xfrm>
        </p:grpSpPr>
        <p:grpSp>
          <p:nvGrpSpPr>
            <p:cNvPr id="140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56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7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41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54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5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42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52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3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43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50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51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44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48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9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145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46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47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sp>
        <p:nvSpPr>
          <p:cNvPr id="158" name="Title 1"/>
          <p:cNvSpPr txBox="1">
            <a:spLocks/>
          </p:cNvSpPr>
          <p:nvPr/>
        </p:nvSpPr>
        <p:spPr>
          <a:xfrm>
            <a:off x="647700" y="79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solving for translation</a:t>
            </a:r>
          </a:p>
        </p:txBody>
      </p:sp>
    </p:spTree>
    <p:extLst>
      <p:ext uri="{BB962C8B-B14F-4D97-AF65-F5344CB8AC3E}">
        <p14:creationId xmlns:p14="http://schemas.microsoft.com/office/powerpoint/2010/main" val="10832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6071"/>
            <a:ext cx="7886700" cy="52652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Least Squares Fit </a:t>
            </a:r>
          </a:p>
          <a:p>
            <a:pPr lvl="1"/>
            <a:r>
              <a:rPr lang="en-US" dirty="0"/>
              <a:t>closed form solution</a:t>
            </a:r>
          </a:p>
          <a:p>
            <a:pPr lvl="1"/>
            <a:r>
              <a:rPr lang="en-US" dirty="0"/>
              <a:t>robust to noise</a:t>
            </a:r>
          </a:p>
          <a:p>
            <a:pPr lvl="1"/>
            <a:r>
              <a:rPr lang="en-US" dirty="0"/>
              <a:t>not robust to outliers</a:t>
            </a:r>
          </a:p>
          <a:p>
            <a:r>
              <a:rPr lang="en-US" dirty="0"/>
              <a:t>Robust Least Squares</a:t>
            </a:r>
          </a:p>
          <a:p>
            <a:pPr lvl="1"/>
            <a:r>
              <a:rPr lang="en-US" dirty="0"/>
              <a:t>improves robustness to noise</a:t>
            </a:r>
          </a:p>
          <a:p>
            <a:pPr lvl="1"/>
            <a:r>
              <a:rPr lang="en-US" dirty="0"/>
              <a:t>requires iterative optimization</a:t>
            </a:r>
          </a:p>
          <a:p>
            <a:r>
              <a:rPr lang="en-US" dirty="0"/>
              <a:t>Hough transform</a:t>
            </a:r>
          </a:p>
          <a:p>
            <a:pPr lvl="1"/>
            <a:r>
              <a:rPr lang="en-US" dirty="0"/>
              <a:t>robust to noise and outliers</a:t>
            </a:r>
          </a:p>
          <a:p>
            <a:pPr lvl="1"/>
            <a:r>
              <a:rPr lang="en-US" dirty="0"/>
              <a:t>can fit multiple models</a:t>
            </a:r>
          </a:p>
          <a:p>
            <a:pPr lvl="1"/>
            <a:r>
              <a:rPr lang="en-US" dirty="0"/>
              <a:t>only works for a few parameters (1-4 typically)</a:t>
            </a:r>
          </a:p>
          <a:p>
            <a:r>
              <a:rPr lang="en-US" dirty="0"/>
              <a:t>RANSAC</a:t>
            </a:r>
          </a:p>
          <a:p>
            <a:pPr lvl="1"/>
            <a:r>
              <a:rPr lang="en-US" dirty="0"/>
              <a:t>robust to noise and outliers</a:t>
            </a:r>
          </a:p>
          <a:p>
            <a:pPr lvl="1"/>
            <a:r>
              <a:rPr lang="en-US" dirty="0"/>
              <a:t>works with a moderate number of parameters (</a:t>
            </a:r>
            <a:r>
              <a:rPr lang="en-US" dirty="0" err="1"/>
              <a:t>e.g</a:t>
            </a:r>
            <a:r>
              <a:rPr lang="en-US" dirty="0"/>
              <a:t>, 1-8)</a:t>
            </a:r>
          </a:p>
          <a:p>
            <a:r>
              <a:rPr lang="en-US" dirty="0"/>
              <a:t>Iterative Closest Point (ICP)</a:t>
            </a:r>
          </a:p>
          <a:p>
            <a:pPr lvl="1"/>
            <a:r>
              <a:rPr lang="en-US" dirty="0"/>
              <a:t>For local alignment only: does not require initial correspondences </a:t>
            </a:r>
          </a:p>
        </p:txBody>
      </p:sp>
    </p:spTree>
    <p:extLst>
      <p:ext uri="{BB962C8B-B14F-4D97-AF65-F5344CB8AC3E}">
        <p14:creationId xmlns:p14="http://schemas.microsoft.com/office/powerpoint/2010/main" val="36326387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</a:t>
            </a: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instance recognition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868" y="2545040"/>
            <a:ext cx="3985429" cy="41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8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0"/>
          <p:cNvSpPr>
            <a:spLocks noGrp="1"/>
          </p:cNvSpPr>
          <p:nvPr>
            <p:ph type="title"/>
          </p:nvPr>
        </p:nvSpPr>
        <p:spPr>
          <a:xfrm>
            <a:off x="611188" y="0"/>
            <a:ext cx="7886700" cy="1325563"/>
          </a:xfrm>
        </p:spPr>
        <p:txBody>
          <a:bodyPr/>
          <a:lstStyle/>
          <a:p>
            <a:r>
              <a:rPr kumimoji="1" lang="en-US" dirty="0"/>
              <a:t>Review: SIFT Descriptor</a:t>
            </a:r>
            <a:endParaRPr lang="en-US" dirty="0"/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3" cstate="print"/>
          <a:srcRect l="55711" t="31006" r="13577" b="31004"/>
          <a:stretch>
            <a:fillRect/>
          </a:stretch>
        </p:blipFill>
        <p:spPr bwMode="auto">
          <a:xfrm>
            <a:off x="684213" y="1700213"/>
            <a:ext cx="3744912" cy="2832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6144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2312988"/>
            <a:ext cx="4038600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[Lowe, ICCV 1999]</a:t>
            </a: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 rot="-730108">
            <a:off x="2987675" y="3284538"/>
            <a:ext cx="182563" cy="182562"/>
          </a:xfrm>
          <a:prstGeom prst="rect">
            <a:avLst/>
          </a:prstGeom>
          <a:noFill/>
          <a:ln w="28575" cap="sq">
            <a:solidFill>
              <a:srgbClr val="00FF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/>
            <a:endParaRPr lang="de-DE" sz="2100" b="1">
              <a:solidFill>
                <a:schemeClr val="bg2"/>
              </a:solidFill>
            </a:endParaRPr>
          </a:p>
        </p:txBody>
      </p:sp>
      <p:sp>
        <p:nvSpPr>
          <p:cNvPr id="61447" name="Line 9"/>
          <p:cNvSpPr>
            <a:spLocks noChangeShapeType="1"/>
          </p:cNvSpPr>
          <p:nvPr/>
        </p:nvSpPr>
        <p:spPr bwMode="auto">
          <a:xfrm>
            <a:off x="3024188" y="3500438"/>
            <a:ext cx="1835150" cy="288925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 flipV="1">
            <a:off x="2951163" y="2457450"/>
            <a:ext cx="1944687" cy="827088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16425" name="Text Box 11"/>
          <p:cNvSpPr txBox="1">
            <a:spLocks noChangeArrowheads="1"/>
          </p:cNvSpPr>
          <p:nvPr/>
        </p:nvSpPr>
        <p:spPr bwMode="auto">
          <a:xfrm>
            <a:off x="4645025" y="4414838"/>
            <a:ext cx="4198938" cy="2187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ts val="600"/>
              </a:spcBef>
              <a:defRPr/>
            </a:pPr>
            <a:r>
              <a:rPr lang="en-US" sz="2100" b="1" kern="0" dirty="0">
                <a:latin typeface="Arial" pitchFamily="34" charset="0"/>
              </a:rPr>
              <a:t>Histogram of oriented gradients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dirty="0">
                <a:latin typeface="Arial" pitchFamily="34" charset="0"/>
              </a:rPr>
              <a:t>  Captures important texture </a:t>
            </a:r>
            <a:br>
              <a:rPr lang="en-US" sz="2100" b="1" dirty="0">
                <a:latin typeface="Arial" pitchFamily="34" charset="0"/>
              </a:rPr>
            </a:br>
            <a:r>
              <a:rPr lang="en-US" sz="2100" b="1" dirty="0">
                <a:latin typeface="Arial" pitchFamily="34" charset="0"/>
              </a:rPr>
              <a:t>   information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kern="0" dirty="0">
                <a:latin typeface="Arial" pitchFamily="34" charset="0"/>
              </a:rPr>
              <a:t>  Robust to small translations /</a:t>
            </a:r>
            <a:br>
              <a:rPr lang="en-US" sz="2100" b="1" kern="0" dirty="0">
                <a:latin typeface="Arial" pitchFamily="34" charset="0"/>
              </a:rPr>
            </a:br>
            <a:r>
              <a:rPr lang="en-US" sz="2100" b="1" kern="0" dirty="0">
                <a:latin typeface="Arial" pitchFamily="34" charset="0"/>
              </a:rPr>
              <a:t>   affine deformations</a:t>
            </a:r>
          </a:p>
        </p:txBody>
      </p:sp>
      <p:sp>
        <p:nvSpPr>
          <p:cNvPr id="61450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>
                <a:solidFill>
                  <a:schemeClr val="bg2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1351706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-11213"/>
            <a:ext cx="7886700" cy="1325563"/>
          </a:xfrm>
        </p:spPr>
        <p:txBody>
          <a:bodyPr/>
          <a:lstStyle/>
          <a:p>
            <a:r>
              <a:rPr lang="en-US" dirty="0"/>
              <a:t>Review: Lucas-</a:t>
            </a:r>
            <a:r>
              <a:rPr lang="en-US" dirty="0" err="1"/>
              <a:t>Kanade</a:t>
            </a:r>
            <a:r>
              <a:rPr lang="en-US" dirty="0"/>
              <a:t> Tracker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2681" y="2795955"/>
            <a:ext cx="3221319" cy="4356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Brightness consistency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9965" y="1117192"/>
            <a:ext cx="4683674" cy="1416865"/>
            <a:chOff x="103094" y="1468718"/>
            <a:chExt cx="5562600" cy="1682750"/>
          </a:xfrm>
        </p:grpSpPr>
        <p:sp>
          <p:nvSpPr>
            <p:cNvPr id="4" name="Rectangle 8"/>
            <p:cNvSpPr>
              <a:spLocks noChangeArrowheads="1"/>
            </p:cNvSpPr>
            <p:nvPr/>
          </p:nvSpPr>
          <p:spPr bwMode="auto">
            <a:xfrm>
              <a:off x="103094" y="1468718"/>
              <a:ext cx="22098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636494" y="1849718"/>
              <a:ext cx="76200" cy="762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10"/>
            <p:cNvSpPr>
              <a:spLocks noChangeShapeType="1"/>
            </p:cNvSpPr>
            <p:nvPr/>
          </p:nvSpPr>
          <p:spPr bwMode="auto">
            <a:xfrm>
              <a:off x="711107" y="1925918"/>
              <a:ext cx="306387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3455894" y="1468718"/>
              <a:ext cx="2209800" cy="1676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4370294" y="2154518"/>
              <a:ext cx="76200" cy="762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13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1682" y="2267231"/>
              <a:ext cx="1243012" cy="19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4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619" y="1651281"/>
              <a:ext cx="463550" cy="19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5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57" y="1849718"/>
              <a:ext cx="2065337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1017494" y="2689506"/>
              <a:ext cx="10033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 i="1">
                  <a:latin typeface="Times New Roman" pitchFamily="18" charset="0"/>
                </a:rPr>
                <a:t>I</a:t>
              </a:r>
              <a:r>
                <a:rPr lang="en-US" sz="2400">
                  <a:latin typeface="Times New Roman" pitchFamily="18" charset="0"/>
                </a:rPr>
                <a:t>(</a:t>
              </a:r>
              <a:r>
                <a:rPr lang="en-US" sz="2400" i="1">
                  <a:latin typeface="Times New Roman" pitchFamily="18" charset="0"/>
                </a:rPr>
                <a:t>x</a:t>
              </a:r>
              <a:r>
                <a:rPr lang="en-US" sz="2400">
                  <a:latin typeface="Times New Roman" pitchFamily="18" charset="0"/>
                </a:rPr>
                <a:t>,</a:t>
              </a:r>
              <a:r>
                <a:rPr lang="en-US" sz="2400" i="1">
                  <a:latin typeface="Times New Roman" pitchFamily="18" charset="0"/>
                </a:rPr>
                <a:t>y</a:t>
              </a:r>
              <a:r>
                <a:rPr lang="en-US" sz="2400">
                  <a:latin typeface="Times New Roman" pitchFamily="18" charset="0"/>
                </a:rPr>
                <a:t>,</a:t>
              </a:r>
              <a:r>
                <a:rPr lang="en-US" sz="2400" i="1">
                  <a:latin typeface="Times New Roman" pitchFamily="18" charset="0"/>
                </a:rPr>
                <a:t>t</a:t>
              </a:r>
              <a:r>
                <a:rPr lang="en-US" sz="240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4143158" y="2683156"/>
              <a:ext cx="136683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400" i="1" dirty="0">
                  <a:latin typeface="Times New Roman" pitchFamily="18" charset="0"/>
                </a:rPr>
                <a:t>I</a:t>
              </a:r>
              <a:r>
                <a:rPr lang="en-US" sz="2400" dirty="0">
                  <a:latin typeface="Times New Roman" pitchFamily="18" charset="0"/>
                </a:rPr>
                <a:t>(</a:t>
              </a:r>
              <a:r>
                <a:rPr lang="en-US" sz="2400" i="1" dirty="0">
                  <a:latin typeface="Times New Roman" pitchFamily="18" charset="0"/>
                </a:rPr>
                <a:t>x</a:t>
              </a:r>
              <a:r>
                <a:rPr lang="en-US" sz="2400" dirty="0">
                  <a:latin typeface="Times New Roman" pitchFamily="18" charset="0"/>
                </a:rPr>
                <a:t>,</a:t>
              </a:r>
              <a:r>
                <a:rPr lang="en-US" sz="2400" i="1" dirty="0">
                  <a:latin typeface="Times New Roman" pitchFamily="18" charset="0"/>
                </a:rPr>
                <a:t>y</a:t>
              </a:r>
              <a:r>
                <a:rPr lang="en-US" sz="2400" dirty="0">
                  <a:latin typeface="Times New Roman" pitchFamily="18" charset="0"/>
                </a:rPr>
                <a:t>,</a:t>
              </a:r>
              <a:r>
                <a:rPr lang="en-US" sz="2400" i="1" dirty="0">
                  <a:latin typeface="Times New Roman" pitchFamily="18" charset="0"/>
                </a:rPr>
                <a:t>t+1</a:t>
              </a:r>
              <a:r>
                <a:rPr lang="en-US" sz="2400" dirty="0">
                  <a:latin typeface="Times New Roman" pitchFamily="18" charset="0"/>
                </a:rPr>
                <a:t>)</a:t>
              </a:r>
            </a:p>
          </p:txBody>
        </p:sp>
      </p:grp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550450"/>
              </p:ext>
            </p:extLst>
          </p:nvPr>
        </p:nvGraphicFramePr>
        <p:xfrm>
          <a:off x="347651" y="2776083"/>
          <a:ext cx="4224349" cy="47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90640" imgH="203040" progId="Equation.3">
                  <p:embed/>
                </p:oleObj>
              </mc:Choice>
              <mc:Fallback>
                <p:oleObj name="Equation" r:id="rId12" imgW="1790640" imgH="203040" progId="Equation.3">
                  <p:embed/>
                  <p:pic>
                    <p:nvPicPr>
                      <p:cNvPr id="1027" name="Object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51" y="2776083"/>
                        <a:ext cx="4224349" cy="475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646334"/>
              </p:ext>
            </p:extLst>
          </p:nvPr>
        </p:nvGraphicFramePr>
        <p:xfrm>
          <a:off x="347651" y="3404702"/>
          <a:ext cx="61436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908080" imgH="241200" progId="Equation.3">
                  <p:embed/>
                </p:oleObj>
              </mc:Choice>
              <mc:Fallback>
                <p:oleObj name="Equation" r:id="rId14" imgW="2908080" imgH="241200" progId="Equation.3">
                  <p:embed/>
                  <p:pic>
                    <p:nvPicPr>
                      <p:cNvPr id="3" name="Object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51" y="3404702"/>
                        <a:ext cx="6143625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ntent Placeholder 2"/>
          <p:cNvSpPr txBox="1">
            <a:spLocks/>
          </p:cNvSpPr>
          <p:nvPr/>
        </p:nvSpPr>
        <p:spPr>
          <a:xfrm>
            <a:off x="7129243" y="3772633"/>
            <a:ext cx="2014757" cy="435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Small motion</a:t>
            </a:r>
          </a:p>
        </p:txBody>
      </p:sp>
      <p:graphicFrame>
        <p:nvGraphicFramePr>
          <p:cNvPr id="18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393047"/>
              </p:ext>
            </p:extLst>
          </p:nvPr>
        </p:nvGraphicFramePr>
        <p:xfrm>
          <a:off x="389965" y="3990443"/>
          <a:ext cx="2762109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231560" imgH="241200" progId="Equation.3">
                  <p:embed/>
                </p:oleObj>
              </mc:Choice>
              <mc:Fallback>
                <p:oleObj name="Equation" r:id="rId16" imgW="1231560" imgH="241200" progId="Equation.3">
                  <p:embed/>
                  <p:pic>
                    <p:nvPicPr>
                      <p:cNvPr id="1031" name="Object 1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965" y="3990443"/>
                        <a:ext cx="2762109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1" y="4619062"/>
            <a:ext cx="4164105" cy="105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6401630" y="5001187"/>
            <a:ext cx="2742370" cy="6414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Spatial coherence</a:t>
            </a:r>
          </a:p>
        </p:txBody>
      </p:sp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464422" y="5799359"/>
            <a:ext cx="4288417" cy="1000182"/>
            <a:chOff x="769" y="1919"/>
            <a:chExt cx="3503" cy="817"/>
          </a:xfrm>
        </p:grpSpPr>
        <p:pic>
          <p:nvPicPr>
            <p:cNvPr id="23" name="Picture 6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" y="1919"/>
              <a:ext cx="3503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7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547"/>
              <a:ext cx="4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8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" y="2542"/>
              <a:ext cx="3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677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Dealing with larger movements: Iterative refinement</a:t>
            </a: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3755"/>
          </a:xfrm>
        </p:spPr>
        <p:txBody>
          <a:bodyPr/>
          <a:lstStyle/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Initialize (x’,y’) = (x,y)</a:t>
            </a: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Compute (u,v) by</a:t>
            </a:r>
          </a:p>
          <a:p>
            <a:pPr marL="971550" lvl="1" indent="-514350">
              <a:buFont typeface="Calibri" pitchFamily="34" charset="0"/>
              <a:buAutoNum type="arabicPeriod"/>
            </a:pPr>
            <a:endParaRPr lang="en-US" dirty="0"/>
          </a:p>
          <a:p>
            <a:pPr marL="971550" lvl="1" indent="-514350">
              <a:buFont typeface="Calibri" pitchFamily="34" charset="0"/>
              <a:buAutoNum type="arabicPeriod"/>
            </a:pPr>
            <a:endParaRPr lang="en-US" dirty="0"/>
          </a:p>
          <a:p>
            <a:pPr marL="971550" lvl="1" indent="-514350">
              <a:buFont typeface="Calibri" pitchFamily="34" charset="0"/>
              <a:buAutoNum type="arabicPeriod"/>
            </a:pPr>
            <a:endParaRPr lang="en-US" dirty="0"/>
          </a:p>
          <a:p>
            <a:pPr marL="971550" lvl="1" indent="-514350">
              <a:buFont typeface="Calibri" pitchFamily="34" charset="0"/>
              <a:buAutoNum type="arabicPeriod"/>
            </a:pPr>
            <a:endParaRPr lang="en-US" dirty="0"/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Shift window by (u, v):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x’</a:t>
            </a:r>
            <a:r>
              <a:rPr lang="en-US" sz="24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=</a:t>
            </a:r>
            <a:r>
              <a:rPr lang="en-US" sz="24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x’+u</a:t>
            </a:r>
            <a:r>
              <a:rPr lang="en-US" sz="24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; y’=</a:t>
            </a:r>
            <a:r>
              <a:rPr lang="en-US" sz="24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y’+v</a:t>
            </a:r>
            <a:r>
              <a:rPr lang="en-US" sz="24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Recalculate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t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Calibri" pitchFamily="34" charset="0"/>
              <a:buAutoNum type="arabicPeriod"/>
            </a:pPr>
            <a:r>
              <a:rPr lang="en-US" dirty="0"/>
              <a:t>Repeat steps 2-4 until small change</a:t>
            </a:r>
          </a:p>
          <a:p>
            <a:pPr marL="1371600" lvl="2" indent="-514350"/>
            <a:r>
              <a:rPr lang="en-US" dirty="0"/>
              <a:t>Use interpolation for subpixel values</a:t>
            </a:r>
          </a:p>
          <a:p>
            <a:pPr marL="1371600" lvl="2" indent="-514350"/>
            <a:endParaRPr lang="en-US" dirty="0"/>
          </a:p>
        </p:txBody>
      </p:sp>
      <p:pic>
        <p:nvPicPr>
          <p:cNvPr id="24581" name="Picture 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024" y="2583796"/>
            <a:ext cx="5561013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10"/>
          <p:cNvSpPr txBox="1">
            <a:spLocks noChangeArrowheads="1"/>
          </p:cNvSpPr>
          <p:nvPr/>
        </p:nvSpPr>
        <p:spPr bwMode="auto">
          <a:xfrm>
            <a:off x="1371600" y="3406915"/>
            <a:ext cx="3505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moment matrix for feature patch in first image</a:t>
            </a:r>
          </a:p>
        </p:txBody>
      </p:sp>
      <p:sp>
        <p:nvSpPr>
          <p:cNvPr id="24583" name="TextBox 11"/>
          <p:cNvSpPr txBox="1">
            <a:spLocks noChangeArrowheads="1"/>
          </p:cNvSpPr>
          <p:nvPr/>
        </p:nvSpPr>
        <p:spPr bwMode="auto">
          <a:xfrm>
            <a:off x="4876800" y="3579878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/>
              <a:t>displacement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978260" y="3315924"/>
            <a:ext cx="79421" cy="283219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7010401" y="2230436"/>
            <a:ext cx="304800" cy="31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5638800" y="1811337"/>
            <a:ext cx="350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i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= I(x’, y’, t+1) - I(x, y, t) </a:t>
            </a:r>
          </a:p>
        </p:txBody>
      </p:sp>
      <p:sp>
        <p:nvSpPr>
          <p:cNvPr id="24587" name="TextBox 17"/>
          <p:cNvSpPr txBox="1">
            <a:spLocks noChangeArrowheads="1"/>
          </p:cNvSpPr>
          <p:nvPr/>
        </p:nvSpPr>
        <p:spPr bwMode="auto">
          <a:xfrm>
            <a:off x="6629400" y="838200"/>
            <a:ext cx="251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dirty="0"/>
              <a:t>Original (x,y) position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7925594" y="1447006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2941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+u, y+v)$&#10;\end{document}&#10;"/>
  <p:tag name="EXTERNALNAME" val="Edittex"/>
  <p:tag name="BLEND" val="False"/>
  <p:tag name="TRANSPARENT" val="False"/>
  <p:tag name="BITMAPFORMAT" val="bmpmono"/>
  <p:tag name="DEBUGINTERACTIVE" val="True"/>
  <p:tag name="ORIGWIDTH" val="483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, y)$&#10;\end{document}&#10;"/>
  <p:tag name="EXTERNALNAME" val="Edittex"/>
  <p:tag name="BLEND" val="False"/>
  <p:tag name="TRANSPARENT" val="False"/>
  <p:tag name="BITMAPFORMAT" val="bmpmono"/>
  <p:tag name="DEBUGINTERACTIVE" val="True"/>
  <p:tag name="ORIGWIDTH" val="1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displacement $= (u, v)$&#10;\end{document}&#10;"/>
  <p:tag name="EXTERNALNAME" val="Edittex"/>
  <p:tag name="BLEND" val="False"/>
  <p:tag name="TRANSPARENT" val="False"/>
  <p:tag name="BITMAPFORMAT" val="bmpmono"/>
  <p:tag name="DEBUGINTERACTIVE" val="True"/>
  <p:tag name="ORIGWIDTH" val="801.8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14445</TotalTime>
  <Words>3952</Words>
  <Application>Microsoft Office PowerPoint</Application>
  <PresentationFormat>On-screen Show (4:3)</PresentationFormat>
  <Paragraphs>764</Paragraphs>
  <Slides>66</Slides>
  <Notes>32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Courier New</vt:lpstr>
      <vt:lpstr>Futura Bk BT</vt:lpstr>
      <vt:lpstr>Symbol</vt:lpstr>
      <vt:lpstr>Times</vt:lpstr>
      <vt:lpstr>Times New Roman</vt:lpstr>
      <vt:lpstr>Office Theme</vt:lpstr>
      <vt:lpstr>Image</vt:lpstr>
      <vt:lpstr>Equation</vt:lpstr>
      <vt:lpstr>Fitting and Alignment</vt:lpstr>
      <vt:lpstr>Administrative Stuffs</vt:lpstr>
      <vt:lpstr>Anonymous feedback</vt:lpstr>
      <vt:lpstr>Where are we?</vt:lpstr>
      <vt:lpstr>Review: Harris Corner Detector</vt:lpstr>
      <vt:lpstr>Review: Find local maxima in position-scale space of Difference-of-Gaussian</vt:lpstr>
      <vt:lpstr>Review: SIFT Descriptor</vt:lpstr>
      <vt:lpstr>Review: Lucas-Kanade Tracker</vt:lpstr>
      <vt:lpstr>Dealing with larger movements: Iterative refinement</vt:lpstr>
      <vt:lpstr>Dealing with larger movements: coarse-to-fine registration</vt:lpstr>
      <vt:lpstr>PowerPoint Presentation</vt:lpstr>
      <vt:lpstr>Fitting and alignment</vt:lpstr>
      <vt:lpstr>Fitting and Alignment -Design challenges</vt:lpstr>
      <vt:lpstr>Fitting and Alignment: Methods</vt:lpstr>
      <vt:lpstr>Simple example: Fitting a line</vt:lpstr>
      <vt:lpstr>Least squares line fitting</vt:lpstr>
      <vt:lpstr>Problem with “vertical” least squares</vt:lpstr>
      <vt:lpstr>Total least squares</vt:lpstr>
      <vt:lpstr>Total least squares</vt:lpstr>
      <vt:lpstr>Total least squares</vt:lpstr>
      <vt:lpstr>Recap: Two Common Optimization Problems</vt:lpstr>
      <vt:lpstr>Least squares (global) optimization</vt:lpstr>
      <vt:lpstr>Robust least squares (to deal with outliers)</vt:lpstr>
      <vt:lpstr>Robust Estimator </vt:lpstr>
      <vt:lpstr>Other ways to search for parameters (for when no closed form solution exists)</vt:lpstr>
      <vt:lpstr>Hypothesize and test</vt:lpstr>
      <vt:lpstr>Hough Transform: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Image  Canny</vt:lpstr>
      <vt:lpstr>2. Canny  Hough votes</vt:lpstr>
      <vt:lpstr>3. Hough votes  Edges </vt:lpstr>
      <vt:lpstr>Hough transform example</vt:lpstr>
      <vt:lpstr>Hough transform for circles</vt:lpstr>
      <vt:lpstr>Hough transform for circles</vt:lpstr>
      <vt:lpstr>Hough transform for circles</vt:lpstr>
      <vt:lpstr>Hough transform for circles</vt:lpstr>
      <vt:lpstr>Hough transform for circles</vt:lpstr>
      <vt:lpstr>PowerPoint Presentation</vt:lpstr>
      <vt:lpstr>PowerPoint Presentation</vt:lpstr>
      <vt:lpstr>Generalized Hough for object detection</vt:lpstr>
      <vt:lpstr>PowerPoint Presentation</vt:lpstr>
      <vt:lpstr>Hough transform conclusions</vt:lpstr>
      <vt:lpstr>Two-mins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choose parameters?</vt:lpstr>
      <vt:lpstr>RANSAC conclusions</vt:lpstr>
      <vt:lpstr>RANSAC Song</vt:lpstr>
      <vt:lpstr>Demo Line Fitting</vt:lpstr>
      <vt:lpstr>What if you want to align but have no prior matched pairs?</vt:lpstr>
      <vt:lpstr>Iterative Closest Points (ICP) Algorithm</vt:lpstr>
      <vt:lpstr>Example: solving for translation</vt:lpstr>
      <vt:lpstr>PowerPoint Presentation</vt:lpstr>
      <vt:lpstr>PowerPoint Presentation</vt:lpstr>
      <vt:lpstr>PowerPoint Presentation</vt:lpstr>
      <vt:lpstr>PowerPoint Presentation</vt:lpstr>
      <vt:lpstr>Things to remember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Huang Jia-Bin</dc:creator>
  <cp:lastModifiedBy>Boris Levant</cp:lastModifiedBy>
  <cp:revision>280</cp:revision>
  <dcterms:created xsi:type="dcterms:W3CDTF">2016-08-21T04:59:05Z</dcterms:created>
  <dcterms:modified xsi:type="dcterms:W3CDTF">2021-02-17T08:51:44Z</dcterms:modified>
</cp:coreProperties>
</file>